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1"/>
  </p:sldMasterIdLst>
  <p:notesMasterIdLst>
    <p:notesMasterId r:id="rId47"/>
  </p:notesMasterIdLst>
  <p:sldIdLst>
    <p:sldId id="256" r:id="rId2"/>
    <p:sldId id="263" r:id="rId3"/>
    <p:sldId id="435" r:id="rId4"/>
    <p:sldId id="409" r:id="rId5"/>
    <p:sldId id="330" r:id="rId6"/>
    <p:sldId id="331" r:id="rId7"/>
    <p:sldId id="332" r:id="rId8"/>
    <p:sldId id="336" r:id="rId9"/>
    <p:sldId id="353" r:id="rId10"/>
    <p:sldId id="351" r:id="rId11"/>
    <p:sldId id="345" r:id="rId12"/>
    <p:sldId id="378" r:id="rId13"/>
    <p:sldId id="414" r:id="rId14"/>
    <p:sldId id="415" r:id="rId15"/>
    <p:sldId id="382" r:id="rId16"/>
    <p:sldId id="416" r:id="rId17"/>
    <p:sldId id="417" r:id="rId18"/>
    <p:sldId id="411" r:id="rId19"/>
    <p:sldId id="412" r:id="rId20"/>
    <p:sldId id="418" r:id="rId21"/>
    <p:sldId id="419" r:id="rId22"/>
    <p:sldId id="421" r:id="rId23"/>
    <p:sldId id="422" r:id="rId24"/>
    <p:sldId id="424" r:id="rId25"/>
    <p:sldId id="388" r:id="rId26"/>
    <p:sldId id="384" r:id="rId27"/>
    <p:sldId id="386" r:id="rId28"/>
    <p:sldId id="427" r:id="rId29"/>
    <p:sldId id="429" r:id="rId30"/>
    <p:sldId id="428" r:id="rId31"/>
    <p:sldId id="404" r:id="rId32"/>
    <p:sldId id="425" r:id="rId33"/>
    <p:sldId id="389" r:id="rId34"/>
    <p:sldId id="373" r:id="rId35"/>
    <p:sldId id="432" r:id="rId36"/>
    <p:sldId id="393" r:id="rId37"/>
    <p:sldId id="437" r:id="rId38"/>
    <p:sldId id="376" r:id="rId39"/>
    <p:sldId id="338" r:id="rId40"/>
    <p:sldId id="430" r:id="rId41"/>
    <p:sldId id="433" r:id="rId42"/>
    <p:sldId id="434" r:id="rId43"/>
    <p:sldId id="426" r:id="rId44"/>
    <p:sldId id="370" r:id="rId45"/>
    <p:sldId id="36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snapToObjects="1">
      <p:cViewPr varScale="1">
        <p:scale>
          <a:sx n="94" d="100"/>
          <a:sy n="94" d="100"/>
        </p:scale>
        <p:origin x="1123"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A9732-40FC-A24D-9DD9-AED367C2D168}" type="datetimeFigureOut">
              <a:rPr kumimoji="1" lang="zh-TW" altLang="en-US" smtClean="0"/>
              <a:pPr/>
              <a:t>2022/8/19</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096F99-585E-7249-AEB7-2E93A85C141C}" type="slidenum">
              <a:rPr kumimoji="1" lang="zh-TW" altLang="en-US" smtClean="0"/>
              <a:pPr/>
              <a:t>‹#›</a:t>
            </a:fld>
            <a:endParaRPr kumimoji="1" lang="zh-TW" altLang="en-US"/>
          </a:p>
        </p:txBody>
      </p:sp>
    </p:spTree>
    <p:extLst>
      <p:ext uri="{BB962C8B-B14F-4D97-AF65-F5344CB8AC3E}">
        <p14:creationId xmlns:p14="http://schemas.microsoft.com/office/powerpoint/2010/main" val="592991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ubmed/2071366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ubmed/2998179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i.org/10.1093/infdis/jiac135"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ubmed/?term=Oseltamivir+treatment+for+influenza+in+adults:+a+meta-analysis+of+randomised+controlled+trials.+Lancet+201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pubmed/?term=Effectiveness+of+neuraminidase+inhibitors+in+reducing+mortality+in+patients+admitted+to+hospital+with+influenza+A+H1N1pdm09+virus+infec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1918</a:t>
            </a:r>
            <a:r>
              <a:rPr lang="en-US" altLang="zh-TW" baseline="0" dirty="0"/>
              <a:t> Spanish flu. Around 21 million death, 10% </a:t>
            </a:r>
          </a:p>
          <a:p>
            <a:r>
              <a:rPr lang="en-US" altLang="zh-TW" baseline="0" dirty="0"/>
              <a:t>U-shaped endemic curve. HIV, pregnant women second or third trimester</a:t>
            </a:r>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1</a:t>
            </a:fld>
            <a:endParaRPr kumimoji="1" lang="zh-TW" altLang="en-US"/>
          </a:p>
        </p:txBody>
      </p:sp>
    </p:spTree>
    <p:extLst>
      <p:ext uri="{BB962C8B-B14F-4D97-AF65-F5344CB8AC3E}">
        <p14:creationId xmlns:p14="http://schemas.microsoft.com/office/powerpoint/2010/main" val="1018199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 January 2016–March 2020,</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14</a:t>
            </a:fld>
            <a:endParaRPr kumimoji="1" lang="zh-TW" altLang="en-US"/>
          </a:p>
        </p:txBody>
      </p:sp>
    </p:spTree>
    <p:extLst>
      <p:ext uri="{BB962C8B-B14F-4D97-AF65-F5344CB8AC3E}">
        <p14:creationId xmlns:p14="http://schemas.microsoft.com/office/powerpoint/2010/main" val="1812699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sz="1200" b="0" i="0" u="sng" kern="1200" dirty="0" err="1">
                <a:solidFill>
                  <a:schemeClr val="tx1"/>
                </a:solidFill>
                <a:latin typeface="+mn-lt"/>
                <a:ea typeface="+mn-ea"/>
                <a:cs typeface="+mn-cs"/>
                <a:hlinkClick r:id="rId3" tooltip="Antimicrobial agents and chemotherapy."/>
              </a:rPr>
              <a:t>Antimicrob</a:t>
            </a:r>
            <a:r>
              <a:rPr lang="en-US" sz="1200" b="0" i="0" u="sng" kern="1200" dirty="0">
                <a:solidFill>
                  <a:schemeClr val="tx1"/>
                </a:solidFill>
                <a:latin typeface="+mn-lt"/>
                <a:ea typeface="+mn-ea"/>
                <a:cs typeface="+mn-cs"/>
                <a:hlinkClick r:id="rId3" tooltip="Antimicrobial agents and chemotherapy."/>
              </a:rPr>
              <a:t> Agents </a:t>
            </a:r>
            <a:r>
              <a:rPr lang="en-US" sz="1200" b="0" i="0" u="sng" kern="1200" dirty="0" err="1">
                <a:solidFill>
                  <a:schemeClr val="tx1"/>
                </a:solidFill>
                <a:latin typeface="+mn-lt"/>
                <a:ea typeface="+mn-ea"/>
                <a:cs typeface="+mn-cs"/>
                <a:hlinkClick r:id="rId3" tooltip="Antimicrobial agents and chemotherapy."/>
              </a:rPr>
              <a:t>Chemother</a:t>
            </a:r>
            <a:r>
              <a:rPr lang="en-US" sz="1200" b="0" i="0" u="sng" kern="1200" dirty="0">
                <a:solidFill>
                  <a:schemeClr val="tx1"/>
                </a:solidFill>
                <a:latin typeface="+mn-lt"/>
                <a:ea typeface="+mn-ea"/>
                <a:cs typeface="+mn-cs"/>
                <a:hlinkClick r:id="rId3" tooltip="Antimicrobial agents and chemotherapy."/>
              </a:rPr>
              <a:t>.</a:t>
            </a:r>
            <a:r>
              <a:rPr lang="en-US" sz="1200" b="0" i="0" kern="1200" dirty="0">
                <a:solidFill>
                  <a:schemeClr val="tx1"/>
                </a:solidFill>
                <a:latin typeface="+mn-lt"/>
                <a:ea typeface="+mn-ea"/>
                <a:cs typeface="+mn-cs"/>
              </a:rPr>
              <a:t> 2010;54(11):4568-74</a:t>
            </a:r>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15</a:t>
            </a:fld>
            <a:endParaRPr kumimoji="1" lang="zh-TW" altLang="en-US"/>
          </a:p>
        </p:txBody>
      </p:sp>
    </p:spTree>
    <p:extLst>
      <p:ext uri="{BB962C8B-B14F-4D97-AF65-F5344CB8AC3E}">
        <p14:creationId xmlns:p14="http://schemas.microsoft.com/office/powerpoint/2010/main" val="57252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Open Forum Infect Dis. 2017;4(3):ofx129.</a:t>
            </a:r>
          </a:p>
          <a:p>
            <a:r>
              <a:rPr lang="en-US" altLang="zh-TW" sz="1200" b="0" i="0" kern="1200" dirty="0">
                <a:solidFill>
                  <a:schemeClr val="tx1"/>
                </a:solidFill>
                <a:effectLst/>
                <a:latin typeface="+mn-lt"/>
                <a:ea typeface="+mn-ea"/>
                <a:cs typeface="+mn-cs"/>
              </a:rPr>
              <a:t> </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16</a:t>
            </a:fld>
            <a:endParaRPr kumimoji="1" lang="zh-TW" altLang="en-US"/>
          </a:p>
        </p:txBody>
      </p:sp>
    </p:spTree>
    <p:extLst>
      <p:ext uri="{BB962C8B-B14F-4D97-AF65-F5344CB8AC3E}">
        <p14:creationId xmlns:p14="http://schemas.microsoft.com/office/powerpoint/2010/main" val="3808797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sng" kern="1200" dirty="0" err="1">
                <a:solidFill>
                  <a:schemeClr val="tx1"/>
                </a:solidFill>
                <a:effectLst/>
                <a:latin typeface="+mn-lt"/>
                <a:ea typeface="+mn-ea"/>
                <a:cs typeface="+mn-cs"/>
              </a:rPr>
              <a:t>Yonsei</a:t>
            </a:r>
            <a:r>
              <a:rPr lang="en-US" altLang="zh-TW" sz="1200" b="0" i="0" u="sng" kern="1200" dirty="0">
                <a:solidFill>
                  <a:schemeClr val="tx1"/>
                </a:solidFill>
                <a:effectLst/>
                <a:latin typeface="+mn-lt"/>
                <a:ea typeface="+mn-ea"/>
                <a:cs typeface="+mn-cs"/>
              </a:rPr>
              <a:t> Med J.</a:t>
            </a:r>
            <a:r>
              <a:rPr lang="en-US" altLang="zh-TW" sz="1200" b="0" i="0" u="none" kern="1200" baseline="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2017;58(4):778-85. </a:t>
            </a:r>
            <a:r>
              <a:rPr lang="en-US" altLang="zh-TW" sz="1200" b="0" i="0" kern="1200" dirty="0" err="1">
                <a:solidFill>
                  <a:schemeClr val="tx1"/>
                </a:solidFill>
                <a:effectLst/>
                <a:latin typeface="+mn-lt"/>
                <a:ea typeface="+mn-ea"/>
                <a:cs typeface="+mn-cs"/>
              </a:rPr>
              <a:t>doi</a:t>
            </a:r>
            <a:r>
              <a:rPr lang="en-US" altLang="zh-TW" sz="1200" b="0" i="0" kern="1200" dirty="0">
                <a:solidFill>
                  <a:schemeClr val="tx1"/>
                </a:solidFill>
                <a:effectLst/>
                <a:latin typeface="+mn-lt"/>
                <a:ea typeface="+mn-ea"/>
                <a:cs typeface="+mn-cs"/>
              </a:rPr>
              <a:t>: 10.3349/ymj.2017.58.4.778.</a:t>
            </a:r>
          </a:p>
          <a:p>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RCT</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observational</a:t>
            </a:r>
            <a:r>
              <a:rPr lang="en-US" altLang="zh-TW" sz="1200" b="0" i="0" kern="1200" baseline="0" dirty="0">
                <a:solidFill>
                  <a:schemeClr val="tx1"/>
                </a:solidFill>
                <a:effectLst/>
                <a:latin typeface="+mn-lt"/>
                <a:ea typeface="+mn-ea"/>
                <a:cs typeface="+mn-cs"/>
              </a:rPr>
              <a:t> study</a:t>
            </a:r>
          </a:p>
          <a:p>
            <a:endParaRPr lang="en-US" altLang="zh-TW" sz="1200" b="0" i="0" kern="1200" baseline="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Expert Rev Anti Infect </a:t>
            </a:r>
            <a:r>
              <a:rPr lang="en-US" altLang="zh-TW" sz="1200" b="0" i="0" kern="1200" dirty="0" err="1">
                <a:solidFill>
                  <a:schemeClr val="tx1"/>
                </a:solidFill>
                <a:effectLst/>
                <a:latin typeface="+mn-lt"/>
                <a:ea typeface="+mn-ea"/>
                <a:cs typeface="+mn-cs"/>
              </a:rPr>
              <a:t>Ther</a:t>
            </a:r>
            <a:r>
              <a:rPr lang="en-US" altLang="zh-TW" sz="1200" b="0" i="0" kern="1200" dirty="0">
                <a:solidFill>
                  <a:schemeClr val="tx1"/>
                </a:solidFill>
                <a:effectLst/>
                <a:latin typeface="+mn-lt"/>
                <a:ea typeface="+mn-ea"/>
                <a:cs typeface="+mn-cs"/>
              </a:rPr>
              <a:t>. 2021;19(8):1039-1046.</a:t>
            </a:r>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17</a:t>
            </a:fld>
            <a:endParaRPr kumimoji="1" lang="zh-TW" altLang="en-US"/>
          </a:p>
        </p:txBody>
      </p:sp>
    </p:spTree>
    <p:extLst>
      <p:ext uri="{BB962C8B-B14F-4D97-AF65-F5344CB8AC3E}">
        <p14:creationId xmlns:p14="http://schemas.microsoft.com/office/powerpoint/2010/main" val="237428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defRPr/>
            </a:pPr>
            <a:endParaRPr lang="en-US" altLang="zh-TW" sz="1400"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18</a:t>
            </a:fld>
            <a:endParaRPr kumimoji="1" lang="zh-TW" altLang="en-US"/>
          </a:p>
        </p:txBody>
      </p:sp>
    </p:spTree>
    <p:extLst>
      <p:ext uri="{BB962C8B-B14F-4D97-AF65-F5344CB8AC3E}">
        <p14:creationId xmlns:p14="http://schemas.microsoft.com/office/powerpoint/2010/main" val="3818064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sng" kern="1200" dirty="0">
                <a:solidFill>
                  <a:schemeClr val="tx1"/>
                </a:solidFill>
                <a:effectLst/>
                <a:latin typeface="+mn-lt"/>
                <a:ea typeface="+mn-ea"/>
                <a:cs typeface="+mn-cs"/>
              </a:rPr>
              <a:t>N </a:t>
            </a:r>
            <a:r>
              <a:rPr lang="en-US" altLang="zh-TW" sz="1200" b="0" i="0" u="sng" kern="1200" dirty="0" err="1">
                <a:solidFill>
                  <a:schemeClr val="tx1"/>
                </a:solidFill>
                <a:effectLst/>
                <a:latin typeface="+mn-lt"/>
                <a:ea typeface="+mn-ea"/>
                <a:cs typeface="+mn-cs"/>
              </a:rPr>
              <a:t>Engl</a:t>
            </a:r>
            <a:r>
              <a:rPr lang="en-US" altLang="zh-TW" sz="1200" b="0" i="0" u="sng" kern="1200" dirty="0">
                <a:solidFill>
                  <a:schemeClr val="tx1"/>
                </a:solidFill>
                <a:effectLst/>
                <a:latin typeface="+mn-lt"/>
                <a:ea typeface="+mn-ea"/>
                <a:cs typeface="+mn-cs"/>
              </a:rPr>
              <a:t> J Med.</a:t>
            </a:r>
            <a:r>
              <a:rPr lang="en-US" altLang="zh-TW" sz="1200" b="0" i="0" kern="1200" dirty="0">
                <a:solidFill>
                  <a:schemeClr val="tx1"/>
                </a:solidFill>
                <a:effectLst/>
                <a:latin typeface="+mn-lt"/>
                <a:ea typeface="+mn-ea"/>
                <a:cs typeface="+mn-cs"/>
              </a:rPr>
              <a:t> 2018;379(10):913-23.</a:t>
            </a:r>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19</a:t>
            </a:fld>
            <a:endParaRPr kumimoji="1" lang="zh-TW" altLang="en-US"/>
          </a:p>
        </p:txBody>
      </p:sp>
    </p:spTree>
    <p:extLst>
      <p:ext uri="{BB962C8B-B14F-4D97-AF65-F5344CB8AC3E}">
        <p14:creationId xmlns:p14="http://schemas.microsoft.com/office/powerpoint/2010/main" val="396998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was administered orally on day 1 and day 4 (40 mg for bodyweight </a:t>
            </a:r>
          </a:p>
          <a:p>
            <a:r>
              <a:rPr lang="en-US" altLang="zh-TW" dirty="0" err="1"/>
              <a:t>baloxavir</a:t>
            </a:r>
            <a:r>
              <a:rPr lang="en-US" altLang="zh-TW" dirty="0"/>
              <a:t> plus NAIs </a:t>
            </a:r>
          </a:p>
          <a:p>
            <a:r>
              <a:rPr lang="en-US" altLang="zh-TW" sz="1200" b="0" i="0" kern="1200" dirty="0">
                <a:solidFill>
                  <a:schemeClr val="tx1"/>
                </a:solidFill>
                <a:effectLst/>
                <a:latin typeface="+mn-lt"/>
                <a:ea typeface="+mn-ea"/>
                <a:cs typeface="+mn-cs"/>
              </a:rPr>
              <a:t>Lancet Infect Dis. 2022 May;22(5):718-730.</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21</a:t>
            </a:fld>
            <a:endParaRPr kumimoji="1" lang="zh-TW" altLang="en-US"/>
          </a:p>
        </p:txBody>
      </p:sp>
    </p:spTree>
    <p:extLst>
      <p:ext uri="{BB962C8B-B14F-4D97-AF65-F5344CB8AC3E}">
        <p14:creationId xmlns:p14="http://schemas.microsoft.com/office/powerpoint/2010/main" val="1367815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nn-NO" altLang="zh-TW" sz="1200" b="0" i="0" kern="1200" dirty="0">
                <a:solidFill>
                  <a:schemeClr val="tx1"/>
                </a:solidFill>
                <a:effectLst/>
                <a:latin typeface="+mn-lt"/>
                <a:ea typeface="+mn-ea"/>
                <a:cs typeface="+mn-cs"/>
              </a:rPr>
              <a:t>JAMA Netw Open. 2021;4(8):e2119151.</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22</a:t>
            </a:fld>
            <a:endParaRPr kumimoji="1" lang="zh-TW" altLang="en-US"/>
          </a:p>
        </p:txBody>
      </p:sp>
    </p:spTree>
    <p:extLst>
      <p:ext uri="{BB962C8B-B14F-4D97-AF65-F5344CB8AC3E}">
        <p14:creationId xmlns:p14="http://schemas.microsoft.com/office/powerpoint/2010/main" val="292003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err="1">
                <a:solidFill>
                  <a:schemeClr val="tx1"/>
                </a:solidFill>
                <a:effectLst/>
                <a:latin typeface="+mn-lt"/>
                <a:ea typeface="+mn-ea"/>
                <a:cs typeface="+mn-cs"/>
              </a:rPr>
              <a:t>Pediatr</a:t>
            </a:r>
            <a:r>
              <a:rPr lang="en-US" altLang="zh-TW" sz="1200" b="0" i="0" kern="1200" dirty="0">
                <a:solidFill>
                  <a:schemeClr val="tx1"/>
                </a:solidFill>
                <a:effectLst/>
                <a:latin typeface="+mn-lt"/>
                <a:ea typeface="+mn-ea"/>
                <a:cs typeface="+mn-cs"/>
              </a:rPr>
              <a:t> Infect Dis J. 2020;39(8):700-5</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23</a:t>
            </a:fld>
            <a:endParaRPr kumimoji="1" lang="zh-TW" altLang="en-US"/>
          </a:p>
        </p:txBody>
      </p:sp>
    </p:spTree>
    <p:extLst>
      <p:ext uri="{BB962C8B-B14F-4D97-AF65-F5344CB8AC3E}">
        <p14:creationId xmlns:p14="http://schemas.microsoft.com/office/powerpoint/2010/main" val="2702997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pt-BR" altLang="zh-TW" sz="1200" b="0" i="0" u="sng" kern="1200" dirty="0">
                <a:solidFill>
                  <a:schemeClr val="tx1"/>
                </a:solidFill>
                <a:effectLst/>
                <a:latin typeface="+mn-lt"/>
                <a:ea typeface="+mn-ea"/>
                <a:cs typeface="+mn-cs"/>
                <a:hlinkClick r:id="rId3" tooltip="Antiviral research."/>
              </a:rPr>
              <a:t>Antiviral Res.</a:t>
            </a:r>
            <a:r>
              <a:rPr lang="pt-BR" altLang="zh-TW" sz="1200" b="0" i="0" kern="1200" dirty="0">
                <a:solidFill>
                  <a:schemeClr val="tx1"/>
                </a:solidFill>
                <a:effectLst/>
                <a:latin typeface="+mn-lt"/>
                <a:ea typeface="+mn-ea"/>
                <a:cs typeface="+mn-cs"/>
              </a:rPr>
              <a:t> 2018;157:38-46. doi: 10.1016/j.antiviral.2018.07.001. Epub 2018 Jul 3.</a:t>
            </a:r>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27</a:t>
            </a:fld>
            <a:endParaRPr kumimoji="1" lang="zh-TW" altLang="en-US"/>
          </a:p>
        </p:txBody>
      </p:sp>
    </p:spTree>
    <p:extLst>
      <p:ext uri="{BB962C8B-B14F-4D97-AF65-F5344CB8AC3E}">
        <p14:creationId xmlns:p14="http://schemas.microsoft.com/office/powerpoint/2010/main" val="256487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Acidify the interior</a:t>
            </a:r>
            <a:r>
              <a:rPr lang="en-US" altLang="zh-TW" baseline="0" dirty="0"/>
              <a:t> of the </a:t>
            </a:r>
            <a:r>
              <a:rPr lang="en-US" altLang="zh-TW" baseline="0" dirty="0" err="1"/>
              <a:t>virion</a:t>
            </a:r>
            <a:r>
              <a:rPr lang="en-US" altLang="zh-TW" baseline="0" dirty="0"/>
              <a:t>, disrupting the interaction between the matrix and nucleoproteins and allowing the ribonucleoprotein to be transported to the nucleus-&gt; inhibit viral </a:t>
            </a:r>
            <a:r>
              <a:rPr lang="en-US" altLang="zh-TW" baseline="0" dirty="0" err="1"/>
              <a:t>uncoating</a:t>
            </a:r>
            <a:r>
              <a:rPr lang="en-US" altLang="zh-TW" baseline="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1200" dirty="0"/>
              <a:t>因抗藥性問題嚴重，目前已</a:t>
            </a:r>
            <a:r>
              <a:rPr lang="zh-TW" altLang="en-US" sz="1200" dirty="0">
                <a:solidFill>
                  <a:srgbClr val="FF0000"/>
                </a:solidFill>
              </a:rPr>
              <a:t>不適宜</a:t>
            </a:r>
            <a:r>
              <a:rPr lang="zh-TW" altLang="en-US" sz="1200" dirty="0"/>
              <a:t>用來治療流感病患</a:t>
            </a:r>
            <a:r>
              <a:rPr lang="en-US" altLang="zh-TW" sz="1200" dirty="0"/>
              <a:t>.</a:t>
            </a:r>
            <a:r>
              <a:rPr lang="zh-TW" altLang="en-US" sz="1200" dirty="0"/>
              <a:t> </a:t>
            </a:r>
            <a:r>
              <a:rPr lang="en-US" altLang="zh-TW" sz="1200" b="0" i="0" kern="1200" dirty="0">
                <a:solidFill>
                  <a:schemeClr val="tx1"/>
                </a:solidFill>
                <a:effectLst/>
                <a:latin typeface="+mn-lt"/>
                <a:ea typeface="+mn-ea"/>
                <a:cs typeface="+mn-cs"/>
              </a:rPr>
              <a:t>Amantadine</a:t>
            </a:r>
            <a:r>
              <a:rPr lang="zh-TW" altLang="en-US" sz="1200" b="0" i="0" kern="1200" dirty="0">
                <a:solidFill>
                  <a:schemeClr val="tx1"/>
                </a:solidFill>
                <a:effectLst/>
                <a:latin typeface="+mn-lt"/>
                <a:ea typeface="+mn-ea"/>
                <a:cs typeface="+mn-cs"/>
              </a:rPr>
              <a:t>是一種抗病毒的藥物，使用在巴金森氏症上的機轉不明，一般認為可以增加多巴胺的量，改善輕微的顫抖、僵直、運動不能等症狀。單獨使用治療初期症狀或是併用其他藥品均可，本藥需要</a:t>
            </a:r>
            <a:r>
              <a:rPr lang="en-US" altLang="zh-TW" sz="1200" b="0" i="0" kern="1200" dirty="0">
                <a:solidFill>
                  <a:schemeClr val="tx1"/>
                </a:solidFill>
                <a:effectLst/>
                <a:latin typeface="+mn-lt"/>
                <a:ea typeface="+mn-ea"/>
                <a:cs typeface="+mn-cs"/>
              </a:rPr>
              <a:t>48</a:t>
            </a:r>
            <a:r>
              <a:rPr lang="zh-TW" altLang="en-US" sz="1200" b="0" i="0" kern="1200" dirty="0">
                <a:solidFill>
                  <a:schemeClr val="tx1"/>
                </a:solidFill>
                <a:effectLst/>
                <a:latin typeface="+mn-lt"/>
                <a:ea typeface="+mn-ea"/>
                <a:cs typeface="+mn-cs"/>
              </a:rPr>
              <a:t>小時才能開始產生作用。與抗乙醯膽鹼藥物併用時效果會加成但是也需注意副作用。常見的副作用為口乾、噁心、失眠、頭暈、姿勢性低血壓、情緒低落、幻覺等。</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5</a:t>
            </a:fld>
            <a:endParaRPr kumimoji="1" lang="zh-TW" altLang="en-US"/>
          </a:p>
        </p:txBody>
      </p:sp>
    </p:spTree>
    <p:extLst>
      <p:ext uri="{BB962C8B-B14F-4D97-AF65-F5344CB8AC3E}">
        <p14:creationId xmlns:p14="http://schemas.microsoft.com/office/powerpoint/2010/main" val="1128901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polymerase acid (PA) protein</a:t>
            </a:r>
          </a:p>
          <a:p>
            <a:r>
              <a:rPr lang="en-US" altLang="zh-TW" dirty="0"/>
              <a:t>53 vs 80 (placebo) I38T/M </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28</a:t>
            </a:fld>
            <a:endParaRPr kumimoji="1" lang="zh-TW" altLang="en-US"/>
          </a:p>
        </p:txBody>
      </p:sp>
    </p:spTree>
    <p:extLst>
      <p:ext uri="{BB962C8B-B14F-4D97-AF65-F5344CB8AC3E}">
        <p14:creationId xmlns:p14="http://schemas.microsoft.com/office/powerpoint/2010/main" val="652842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J Infect Dis. 2020 Jan 14;221(3):346-355.</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29</a:t>
            </a:fld>
            <a:endParaRPr kumimoji="1" lang="zh-TW" altLang="en-US"/>
          </a:p>
        </p:txBody>
      </p:sp>
    </p:spTree>
    <p:extLst>
      <p:ext uri="{BB962C8B-B14F-4D97-AF65-F5344CB8AC3E}">
        <p14:creationId xmlns:p14="http://schemas.microsoft.com/office/powerpoint/2010/main" val="216676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dirty="0"/>
              <a:t>RNA polymerase inhibitor/ RNA acidic endonuclease inhibitor </a:t>
            </a:r>
          </a:p>
          <a:p>
            <a:r>
              <a:rPr lang="en-US" altLang="zh-TW" dirty="0"/>
              <a:t>Environ. Res. Public Health 2022, 19, 3018.</a:t>
            </a:r>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33</a:t>
            </a:fld>
            <a:endParaRPr kumimoji="1" lang="zh-TW" altLang="en-US"/>
          </a:p>
        </p:txBody>
      </p:sp>
    </p:spTree>
    <p:extLst>
      <p:ext uri="{BB962C8B-B14F-4D97-AF65-F5344CB8AC3E}">
        <p14:creationId xmlns:p14="http://schemas.microsoft.com/office/powerpoint/2010/main" val="3648500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1" kern="1200" dirty="0">
                <a:solidFill>
                  <a:schemeClr val="tx1"/>
                </a:solidFill>
                <a:effectLst/>
                <a:latin typeface="+mn-lt"/>
                <a:ea typeface="+mn-ea"/>
                <a:cs typeface="+mn-cs"/>
              </a:rPr>
              <a:t>JID. </a:t>
            </a:r>
            <a:r>
              <a:rPr lang="en-US" altLang="zh-TW" sz="1200" b="0" i="0" kern="1200" dirty="0">
                <a:solidFill>
                  <a:schemeClr val="tx1"/>
                </a:solidFill>
                <a:effectLst/>
                <a:latin typeface="+mn-lt"/>
                <a:ea typeface="+mn-ea"/>
                <a:cs typeface="+mn-cs"/>
              </a:rPr>
              <a:t>2022; jiac135, </a:t>
            </a:r>
            <a:r>
              <a:rPr lang="en-US" altLang="zh-TW" sz="1200" b="0" i="0" u="none" strike="noStrike" kern="1200" dirty="0">
                <a:solidFill>
                  <a:schemeClr val="tx1"/>
                </a:solidFill>
                <a:effectLst/>
                <a:latin typeface="+mn-lt"/>
                <a:ea typeface="+mn-ea"/>
                <a:cs typeface="+mn-cs"/>
                <a:hlinkClick r:id="rId3"/>
              </a:rPr>
              <a:t>https://doi.org/10.1093/infdis/jiac135</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35</a:t>
            </a:fld>
            <a:endParaRPr kumimoji="1" lang="zh-TW" altLang="en-US"/>
          </a:p>
        </p:txBody>
      </p:sp>
    </p:spTree>
    <p:extLst>
      <p:ext uri="{BB962C8B-B14F-4D97-AF65-F5344CB8AC3E}">
        <p14:creationId xmlns:p14="http://schemas.microsoft.com/office/powerpoint/2010/main" val="2350982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dirty="0"/>
              <a:t>RNA polymerase inhibitor/ RNA acidic endonuclease inhibitor </a:t>
            </a:r>
          </a:p>
          <a:p>
            <a:r>
              <a:rPr lang="en-US" altLang="zh-TW" dirty="0"/>
              <a:t>Environ. Res. Public Health 2022, 19, 3018.</a:t>
            </a:r>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37</a:t>
            </a:fld>
            <a:endParaRPr kumimoji="1" lang="zh-TW" altLang="en-US"/>
          </a:p>
        </p:txBody>
      </p:sp>
    </p:spTree>
    <p:extLst>
      <p:ext uri="{BB962C8B-B14F-4D97-AF65-F5344CB8AC3E}">
        <p14:creationId xmlns:p14="http://schemas.microsoft.com/office/powerpoint/2010/main" val="2251722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圖像版面配置區 1"/>
          <p:cNvSpPr>
            <a:spLocks noGrp="1" noRot="1" noChangeAspect="1" noTextEdit="1"/>
          </p:cNvSpPr>
          <p:nvPr>
            <p:ph type="sldImg"/>
          </p:nvPr>
        </p:nvSpPr>
        <p:spPr>
          <a:ln/>
        </p:spPr>
      </p:sp>
      <p:sp>
        <p:nvSpPr>
          <p:cNvPr id="696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1200" kern="1200" dirty="0">
                <a:solidFill>
                  <a:schemeClr val="dk1"/>
                </a:solidFill>
                <a:latin typeface="+mn-lt"/>
                <a:ea typeface="+mn-ea"/>
                <a:cs typeface="+mn-cs"/>
              </a:rPr>
              <a:t>因併發症等可能有惡化之虞的病患，可提高劑量至</a:t>
            </a:r>
            <a:r>
              <a:rPr lang="en-US" altLang="zh-TW" sz="1200" kern="1200" dirty="0">
                <a:solidFill>
                  <a:schemeClr val="dk1"/>
                </a:solidFill>
                <a:latin typeface="+mn-lt"/>
                <a:ea typeface="+mn-ea"/>
                <a:cs typeface="+mn-cs"/>
              </a:rPr>
              <a:t>600mg</a:t>
            </a:r>
            <a:r>
              <a:rPr lang="zh-TW" altLang="en-US" sz="1200" kern="1200" dirty="0">
                <a:solidFill>
                  <a:schemeClr val="dk1"/>
                </a:solidFill>
                <a:latin typeface="+mn-lt"/>
                <a:ea typeface="+mn-ea"/>
                <a:cs typeface="+mn-cs"/>
              </a:rPr>
              <a:t>，可依症狀連續多日反覆投與</a:t>
            </a:r>
            <a:endParaRPr lang="en-US" altLang="zh-TW" sz="1200" kern="1200" dirty="0">
              <a:solidFill>
                <a:schemeClr val="dk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200" b="0" i="0" kern="1200" dirty="0" err="1">
                <a:solidFill>
                  <a:schemeClr val="tx1"/>
                </a:solidFill>
                <a:effectLst/>
                <a:latin typeface="+mn-lt"/>
                <a:ea typeface="+mn-ea"/>
                <a:cs typeface="+mn-cs"/>
              </a:rPr>
              <a:t>Baloxavir</a:t>
            </a:r>
            <a:r>
              <a:rPr lang="zh-TW" altLang="en-US" sz="1200" b="0" i="0" kern="1200" dirty="0">
                <a:solidFill>
                  <a:schemeClr val="tx1"/>
                </a:solidFill>
                <a:effectLst/>
                <a:latin typeface="+mn-lt"/>
                <a:ea typeface="+mn-ea"/>
                <a:cs typeface="+mn-cs"/>
              </a:rPr>
              <a:t>小兒劑量</a:t>
            </a:r>
            <a:r>
              <a:rPr lang="en-US" altLang="zh-TW" sz="1200" b="0" i="0" kern="1200" dirty="0">
                <a:solidFill>
                  <a:schemeClr val="tx1"/>
                </a:solidFill>
                <a:effectLst/>
                <a:latin typeface="+mn-lt"/>
                <a:ea typeface="+mn-ea"/>
                <a:cs typeface="+mn-cs"/>
              </a:rPr>
              <a:t>(2 mg/kg for those weighing &lt;20 kg and a single dose of 40 mg for those weighing ≥20 kg)</a:t>
            </a:r>
            <a:endParaRPr lang="zh-TW" altLang="en-US" sz="1200" kern="1200" dirty="0">
              <a:solidFill>
                <a:schemeClr val="dk1"/>
              </a:solidFill>
              <a:latin typeface="+mn-lt"/>
              <a:ea typeface="+mn-ea"/>
              <a:cs typeface="+mn-cs"/>
            </a:endParaRPr>
          </a:p>
          <a:p>
            <a:endParaRPr lang="zh-TW" altLang="en-US" dirty="0"/>
          </a:p>
        </p:txBody>
      </p:sp>
      <p:sp>
        <p:nvSpPr>
          <p:cNvPr id="69636" name="投影片編號版面配置區 7"/>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39775" indent="-282575" defTabSz="903288">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39825" indent="-225425" defTabSz="903288">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597025" indent="-225425" defTabSz="903288">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4225" indent="-225425" defTabSz="903288">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1425" indent="-225425" defTabSz="90328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68625" indent="-225425" defTabSz="90328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5825" indent="-225425" defTabSz="90328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3025" indent="-225425" defTabSz="90328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AA7E6706-0F74-46D3-85DD-B75C3B23A730}" type="slidenum">
              <a:rPr lang="en-US" altLang="zh-TW" sz="1100" smtClean="0"/>
              <a:pPr>
                <a:spcBef>
                  <a:spcPct val="0"/>
                </a:spcBef>
              </a:pPr>
              <a:t>39</a:t>
            </a:fld>
            <a:endParaRPr lang="en-US" altLang="zh-TW" sz="1100"/>
          </a:p>
        </p:txBody>
      </p:sp>
    </p:spTree>
    <p:extLst>
      <p:ext uri="{BB962C8B-B14F-4D97-AF65-F5344CB8AC3E}">
        <p14:creationId xmlns:p14="http://schemas.microsoft.com/office/powerpoint/2010/main" val="2348308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42</a:t>
            </a:fld>
            <a:endParaRPr kumimoji="1" lang="zh-TW" altLang="en-US"/>
          </a:p>
        </p:txBody>
      </p:sp>
    </p:spTree>
    <p:extLst>
      <p:ext uri="{BB962C8B-B14F-4D97-AF65-F5344CB8AC3E}">
        <p14:creationId xmlns:p14="http://schemas.microsoft.com/office/powerpoint/2010/main" val="520958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https://www.covid19treatmentguidelines.nih.gov/special-populations/influenza/</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43</a:t>
            </a:fld>
            <a:endParaRPr kumimoji="1" lang="zh-TW" altLang="en-US"/>
          </a:p>
        </p:txBody>
      </p:sp>
    </p:spTree>
    <p:extLst>
      <p:ext uri="{BB962C8B-B14F-4D97-AF65-F5344CB8AC3E}">
        <p14:creationId xmlns:p14="http://schemas.microsoft.com/office/powerpoint/2010/main" val="302462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defRPr/>
            </a:pPr>
            <a:r>
              <a:rPr lang="en-US" altLang="zh-TW" sz="1400" dirty="0"/>
              <a:t>Oseltamivir</a:t>
            </a:r>
            <a:r>
              <a:rPr lang="zh-TW" altLang="en-US" sz="1400" dirty="0"/>
              <a:t>／</a:t>
            </a:r>
            <a:r>
              <a:rPr lang="en-US" altLang="zh-TW" sz="1400" dirty="0" err="1"/>
              <a:t>Zanamivir</a:t>
            </a:r>
            <a:r>
              <a:rPr lang="zh-TW" altLang="en-US" sz="1400" dirty="0"/>
              <a:t> ／</a:t>
            </a:r>
            <a:r>
              <a:rPr lang="en-US" altLang="zh-TW" sz="1400" dirty="0"/>
              <a:t> </a:t>
            </a:r>
            <a:r>
              <a:rPr lang="en-US" altLang="zh-TW" sz="1400" dirty="0" err="1"/>
              <a:t>Peramivir</a:t>
            </a:r>
            <a:endParaRPr lang="en-US" altLang="zh-TW" sz="1400" dirty="0"/>
          </a:p>
          <a:p>
            <a:pPr lvl="1">
              <a:defRPr/>
            </a:pPr>
            <a:r>
              <a:rPr lang="zh-TW" altLang="en-US" sz="1400" dirty="0"/>
              <a:t>為目前流感抗病毒藥物的主流</a:t>
            </a:r>
            <a:endParaRPr lang="en-US" altLang="zh-TW" sz="1400" dirty="0"/>
          </a:p>
          <a:p>
            <a:pPr lvl="1">
              <a:defRPr/>
            </a:pPr>
            <a:r>
              <a:rPr lang="zh-TW" altLang="en-US" sz="1400" dirty="0"/>
              <a:t>藉由抑制病毒表面之</a:t>
            </a:r>
            <a:r>
              <a:rPr lang="zh-TW" altLang="en-US" sz="1400" dirty="0">
                <a:solidFill>
                  <a:srgbClr val="FF0000"/>
                </a:solidFill>
              </a:rPr>
              <a:t>神經胺酸脢</a:t>
            </a:r>
            <a:r>
              <a:rPr lang="zh-TW" altLang="en-US" sz="1400" dirty="0"/>
              <a:t>，阻止複製完成之病毒自宿主細胞內釋出</a:t>
            </a:r>
            <a:endParaRPr lang="en-US" altLang="zh-TW" sz="1400" dirty="0"/>
          </a:p>
          <a:p>
            <a:pPr lvl="1">
              <a:defRPr/>
            </a:pPr>
            <a:r>
              <a:rPr lang="zh-TW" altLang="en-US" sz="1400" dirty="0"/>
              <a:t>可預防疾病、減輕症狀、縮短病程</a:t>
            </a:r>
            <a:endParaRPr lang="en-US" altLang="zh-TW" sz="1400" dirty="0"/>
          </a:p>
          <a:p>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6</a:t>
            </a:fld>
            <a:endParaRPr kumimoji="1" lang="zh-TW" altLang="en-US"/>
          </a:p>
        </p:txBody>
      </p:sp>
    </p:spTree>
    <p:extLst>
      <p:ext uri="{BB962C8B-B14F-4D97-AF65-F5344CB8AC3E}">
        <p14:creationId xmlns:p14="http://schemas.microsoft.com/office/powerpoint/2010/main" val="263478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準備將其他吸入用藥</a:t>
            </a:r>
            <a:r>
              <a:rPr lang="en-US" altLang="zh-TW" dirty="0"/>
              <a:t>(</a:t>
            </a:r>
            <a:r>
              <a:rPr lang="zh-TW" altLang="en-US" dirty="0"/>
              <a:t>如速效性支氣管擴張劑</a:t>
            </a:r>
            <a:r>
              <a:rPr lang="en-US" altLang="zh-TW" dirty="0"/>
              <a:t>)</a:t>
            </a:r>
            <a:r>
              <a:rPr lang="zh-TW" altLang="en-US" dirty="0"/>
              <a:t>和</a:t>
            </a:r>
            <a:r>
              <a:rPr lang="en-US" altLang="zh-TW" dirty="0"/>
              <a:t>RELENZA</a:t>
            </a:r>
            <a:r>
              <a:rPr lang="zh-TW" altLang="en-US" dirty="0"/>
              <a:t>同時使用的患者，應建議其先使用該藥再使用</a:t>
            </a:r>
            <a:r>
              <a:rPr lang="en-US" altLang="zh-TW" dirty="0"/>
              <a:t>RELENZA</a:t>
            </a:r>
          </a:p>
          <a:p>
            <a:r>
              <a:rPr lang="en-US" altLang="zh-TW" dirty="0"/>
              <a:t>RELENZA</a:t>
            </a:r>
            <a:r>
              <a:rPr lang="zh-TW" altLang="en-US" dirty="0"/>
              <a:t>吸入用粉劑不宜利用霧化器或呼吸器吸入</a:t>
            </a:r>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7</a:t>
            </a:fld>
            <a:endParaRPr kumimoji="1" lang="zh-TW" altLang="en-US"/>
          </a:p>
        </p:txBody>
      </p:sp>
    </p:spTree>
    <p:extLst>
      <p:ext uri="{BB962C8B-B14F-4D97-AF65-F5344CB8AC3E}">
        <p14:creationId xmlns:p14="http://schemas.microsoft.com/office/powerpoint/2010/main" val="401495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Neuraminidase inhibitors for preventing and</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treating influenza in healthy adults and children. Cochrane Database </a:t>
            </a:r>
            <a:r>
              <a:rPr lang="en-US" altLang="zh-TW" sz="1200" b="0" i="0" u="none" strike="noStrike" kern="1200" baseline="0" dirty="0" err="1">
                <a:solidFill>
                  <a:schemeClr val="tx1"/>
                </a:solidFill>
                <a:latin typeface="+mn-lt"/>
                <a:ea typeface="+mn-ea"/>
                <a:cs typeface="+mn-cs"/>
              </a:rPr>
              <a:t>Syst</a:t>
            </a:r>
            <a:r>
              <a:rPr lang="en-US" altLang="zh-TW" sz="1200" b="0" i="0" u="none" strike="noStrike" kern="1200" baseline="0" dirty="0">
                <a:solidFill>
                  <a:schemeClr val="tx1"/>
                </a:solidFill>
                <a:latin typeface="+mn-lt"/>
                <a:ea typeface="+mn-ea"/>
                <a:cs typeface="+mn-cs"/>
              </a:rPr>
              <a:t> Rev</a:t>
            </a:r>
          </a:p>
          <a:p>
            <a:r>
              <a:rPr lang="en-US" altLang="zh-TW" sz="1200" b="1" i="0" u="none" strike="noStrike" kern="1200" baseline="0" dirty="0">
                <a:solidFill>
                  <a:schemeClr val="tx1"/>
                </a:solidFill>
                <a:latin typeface="+mn-lt"/>
                <a:ea typeface="+mn-ea"/>
                <a:cs typeface="+mn-cs"/>
              </a:rPr>
              <a:t>2014</a:t>
            </a:r>
            <a:r>
              <a:rPr lang="en-US" altLang="zh-TW" sz="1200" b="0" i="0" u="none" strike="noStrike" kern="1200" baseline="0" dirty="0">
                <a:solidFill>
                  <a:schemeClr val="tx1"/>
                </a:solidFill>
                <a:latin typeface="+mn-lt"/>
                <a:ea typeface="+mn-ea"/>
                <a:cs typeface="+mn-cs"/>
              </a:rPr>
              <a:t>; CD008965.</a:t>
            </a:r>
          </a:p>
          <a:p>
            <a:r>
              <a:rPr lang="en-US" altLang="zh-TW" sz="1200" b="0" i="0" kern="1200" dirty="0" err="1">
                <a:solidFill>
                  <a:schemeClr val="tx1"/>
                </a:solidFill>
                <a:effectLst/>
                <a:latin typeface="+mn-lt"/>
                <a:ea typeface="+mn-ea"/>
                <a:cs typeface="+mn-cs"/>
              </a:rPr>
              <a:t>Randomised</a:t>
            </a:r>
            <a:r>
              <a:rPr lang="en-US" altLang="zh-TW" sz="1200" b="0" i="0" kern="1200" dirty="0">
                <a:solidFill>
                  <a:schemeClr val="tx1"/>
                </a:solidFill>
                <a:effectLst/>
                <a:latin typeface="+mn-lt"/>
                <a:ea typeface="+mn-ea"/>
                <a:cs typeface="+mn-cs"/>
              </a:rPr>
              <a:t>, placebo‐controlled trials on adults and children with confirmed </a:t>
            </a:r>
            <a:r>
              <a:rPr lang="en-US" altLang="zh-TW" sz="1200" b="1" i="0" kern="1200" dirty="0">
                <a:solidFill>
                  <a:schemeClr val="tx1"/>
                </a:solidFill>
                <a:effectLst/>
                <a:latin typeface="+mn-lt"/>
                <a:ea typeface="+mn-ea"/>
                <a:cs typeface="+mn-cs"/>
              </a:rPr>
              <a:t>or suspected exposure to naturally </a:t>
            </a:r>
            <a:r>
              <a:rPr lang="en-US" altLang="zh-TW" sz="1200" b="0" i="0" kern="1200" dirty="0">
                <a:solidFill>
                  <a:schemeClr val="tx1"/>
                </a:solidFill>
                <a:effectLst/>
                <a:latin typeface="+mn-lt"/>
                <a:ea typeface="+mn-ea"/>
                <a:cs typeface="+mn-cs"/>
              </a:rPr>
              <a:t>occurring influenza. </a:t>
            </a:r>
            <a:r>
              <a:rPr lang="en-US" altLang="zh-TW" dirty="0"/>
              <a:t>Oseltamivir 2208</a:t>
            </a:r>
            <a:r>
              <a:rPr lang="zh-TW" altLang="en-US" dirty="0"/>
              <a:t> </a:t>
            </a:r>
            <a:r>
              <a:rPr lang="en-US" altLang="zh-TW" dirty="0"/>
              <a:t>patients</a:t>
            </a:r>
          </a:p>
          <a:p>
            <a:r>
              <a:rPr lang="en-US" altLang="zh-TW" dirty="0" err="1"/>
              <a:t>Zanamivir</a:t>
            </a:r>
            <a:r>
              <a:rPr lang="en-US" altLang="zh-TW" dirty="0"/>
              <a:t> 3031patients</a:t>
            </a:r>
          </a:p>
          <a:p>
            <a:endParaRPr lang="en-US" altLang="zh-TW" sz="1200" b="0" i="0" u="none" strike="noStrike" kern="1200" baseline="0" dirty="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9</a:t>
            </a:fld>
            <a:endParaRPr kumimoji="1" lang="zh-TW" altLang="en-US"/>
          </a:p>
        </p:txBody>
      </p:sp>
    </p:spTree>
    <p:extLst>
      <p:ext uri="{BB962C8B-B14F-4D97-AF65-F5344CB8AC3E}">
        <p14:creationId xmlns:p14="http://schemas.microsoft.com/office/powerpoint/2010/main" val="3367454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sng" kern="1200" dirty="0">
                <a:solidFill>
                  <a:schemeClr val="tx1"/>
                </a:solidFill>
                <a:effectLst/>
                <a:latin typeface="+mn-lt"/>
                <a:ea typeface="+mn-ea"/>
                <a:cs typeface="+mn-cs"/>
                <a:hlinkClick r:id="rId3" tooltip="Lancet (London, England)."/>
              </a:rPr>
              <a:t>Lancet.</a:t>
            </a:r>
            <a:r>
              <a:rPr lang="en-US" altLang="zh-TW" sz="1200" b="0" i="0" kern="1200" dirty="0">
                <a:solidFill>
                  <a:schemeClr val="tx1"/>
                </a:solidFill>
                <a:effectLst/>
                <a:latin typeface="+mn-lt"/>
                <a:ea typeface="+mn-ea"/>
                <a:cs typeface="+mn-cs"/>
              </a:rPr>
              <a:t> 2015;385(9979):1729-37.  RCT 1997-2001.</a:t>
            </a:r>
            <a:r>
              <a:rPr lang="en-US" altLang="zh-TW" sz="1200" b="0" i="0" kern="1200" baseline="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symptoms with confirmed influenza</a:t>
            </a:r>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10</a:t>
            </a:fld>
            <a:endParaRPr kumimoji="1" lang="zh-TW" altLang="en-US"/>
          </a:p>
        </p:txBody>
      </p:sp>
    </p:spTree>
    <p:extLst>
      <p:ext uri="{BB962C8B-B14F-4D97-AF65-F5344CB8AC3E}">
        <p14:creationId xmlns:p14="http://schemas.microsoft.com/office/powerpoint/2010/main" val="175469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sng" kern="1200" dirty="0">
                <a:solidFill>
                  <a:schemeClr val="tx1"/>
                </a:solidFill>
                <a:effectLst/>
                <a:latin typeface="+mn-lt"/>
                <a:ea typeface="+mn-ea"/>
                <a:cs typeface="+mn-cs"/>
                <a:hlinkClick r:id="rId3" tooltip="The Lancet. Respiratory medicine."/>
              </a:rPr>
              <a:t>Lancet </a:t>
            </a:r>
            <a:r>
              <a:rPr lang="en-US" altLang="zh-TW" sz="1200" b="0" i="0" u="sng" kern="1200" dirty="0" err="1">
                <a:solidFill>
                  <a:schemeClr val="tx1"/>
                </a:solidFill>
                <a:effectLst/>
                <a:latin typeface="+mn-lt"/>
                <a:ea typeface="+mn-ea"/>
                <a:cs typeface="+mn-cs"/>
                <a:hlinkClick r:id="rId3" tooltip="The Lancet. Respiratory medicine."/>
              </a:rPr>
              <a:t>Respir</a:t>
            </a:r>
            <a:r>
              <a:rPr lang="en-US" altLang="zh-TW" sz="1200" b="0" i="0" u="sng" kern="1200" dirty="0">
                <a:solidFill>
                  <a:schemeClr val="tx1"/>
                </a:solidFill>
                <a:effectLst/>
                <a:latin typeface="+mn-lt"/>
                <a:ea typeface="+mn-ea"/>
                <a:cs typeface="+mn-cs"/>
                <a:hlinkClick r:id="rId3" tooltip="The Lancet. Respiratory medicine."/>
              </a:rPr>
              <a:t> Med.</a:t>
            </a:r>
            <a:r>
              <a:rPr lang="en-US" altLang="zh-TW" sz="1200" b="0" i="0" kern="1200" dirty="0">
                <a:solidFill>
                  <a:schemeClr val="tx1"/>
                </a:solidFill>
                <a:effectLst/>
                <a:latin typeface="+mn-lt"/>
                <a:ea typeface="+mn-ea"/>
                <a:cs typeface="+mn-cs"/>
              </a:rPr>
              <a:t> 2014;2(5):395-404.   </a:t>
            </a:r>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11</a:t>
            </a:fld>
            <a:endParaRPr kumimoji="1" lang="zh-TW" altLang="en-US"/>
          </a:p>
        </p:txBody>
      </p:sp>
    </p:spTree>
    <p:extLst>
      <p:ext uri="{BB962C8B-B14F-4D97-AF65-F5344CB8AC3E}">
        <p14:creationId xmlns:p14="http://schemas.microsoft.com/office/powerpoint/2010/main" val="194849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1" kern="1200" dirty="0">
                <a:solidFill>
                  <a:schemeClr val="tx1"/>
                </a:solidFill>
                <a:effectLst/>
                <a:latin typeface="+mn-lt"/>
                <a:ea typeface="+mn-ea"/>
                <a:cs typeface="+mn-cs"/>
              </a:rPr>
              <a:t>JAMA. </a:t>
            </a:r>
            <a:r>
              <a:rPr lang="en-US" altLang="zh-TW" sz="1200" b="0" i="0" kern="1200" dirty="0">
                <a:solidFill>
                  <a:schemeClr val="tx1"/>
                </a:solidFill>
                <a:effectLst/>
                <a:latin typeface="+mn-lt"/>
                <a:ea typeface="+mn-ea"/>
                <a:cs typeface="+mn-cs"/>
              </a:rPr>
              <a:t>2009;302(17):1896-1902. doi:10.1001/jama.2009.1583</a:t>
            </a: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1200" b="1" dirty="0">
                <a:latin typeface="標楷體" panose="03000509000000000000" pitchFamily="65" charset="-120"/>
              </a:rPr>
              <a:t>研究證據顯示易併發重症之高風險對象，不需等待確診，不論發病時間，均應立刻給予抗病毒藥物治療</a:t>
            </a:r>
          </a:p>
          <a:p>
            <a:endParaRPr lang="zh-TW" altLang="en-US" dirty="0"/>
          </a:p>
        </p:txBody>
      </p:sp>
      <p:sp>
        <p:nvSpPr>
          <p:cNvPr id="4" name="投影片編號版面配置區 3"/>
          <p:cNvSpPr>
            <a:spLocks noGrp="1"/>
          </p:cNvSpPr>
          <p:nvPr>
            <p:ph type="sldNum" sz="quarter" idx="10"/>
          </p:nvPr>
        </p:nvSpPr>
        <p:spPr/>
        <p:txBody>
          <a:bodyPr/>
          <a:lstStyle/>
          <a:p>
            <a:fld id="{CB096F99-585E-7249-AEB7-2E93A85C141C}" type="slidenum">
              <a:rPr kumimoji="1" lang="zh-TW" altLang="en-US" smtClean="0"/>
              <a:pPr/>
              <a:t>12</a:t>
            </a:fld>
            <a:endParaRPr kumimoji="1" lang="zh-TW" altLang="en-US"/>
          </a:p>
        </p:txBody>
      </p:sp>
    </p:spTree>
    <p:extLst>
      <p:ext uri="{BB962C8B-B14F-4D97-AF65-F5344CB8AC3E}">
        <p14:creationId xmlns:p14="http://schemas.microsoft.com/office/powerpoint/2010/main" val="1724520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2009-2018</a:t>
            </a:r>
            <a:endParaRPr lang="zh-TW" altLang="en-US" dirty="0"/>
          </a:p>
        </p:txBody>
      </p:sp>
      <p:sp>
        <p:nvSpPr>
          <p:cNvPr id="4" name="投影片編號版面配置區 3"/>
          <p:cNvSpPr>
            <a:spLocks noGrp="1"/>
          </p:cNvSpPr>
          <p:nvPr>
            <p:ph type="sldNum" sz="quarter" idx="5"/>
          </p:nvPr>
        </p:nvSpPr>
        <p:spPr/>
        <p:txBody>
          <a:bodyPr/>
          <a:lstStyle/>
          <a:p>
            <a:fld id="{CB096F99-585E-7249-AEB7-2E93A85C141C}" type="slidenum">
              <a:rPr kumimoji="1" lang="zh-TW" altLang="en-US" smtClean="0"/>
              <a:pPr/>
              <a:t>13</a:t>
            </a:fld>
            <a:endParaRPr kumimoji="1" lang="zh-TW" altLang="en-US"/>
          </a:p>
        </p:txBody>
      </p:sp>
    </p:spTree>
    <p:extLst>
      <p:ext uri="{BB962C8B-B14F-4D97-AF65-F5344CB8AC3E}">
        <p14:creationId xmlns:p14="http://schemas.microsoft.com/office/powerpoint/2010/main" val="750160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12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spTree>
    <p:extLst>
      <p:ext uri="{BB962C8B-B14F-4D97-AF65-F5344CB8AC3E}">
        <p14:creationId xmlns:p14="http://schemas.microsoft.com/office/powerpoint/2010/main" val="2749962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spTree>
    <p:extLst>
      <p:ext uri="{BB962C8B-B14F-4D97-AF65-F5344CB8AC3E}">
        <p14:creationId xmlns:p14="http://schemas.microsoft.com/office/powerpoint/2010/main" val="291864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spTree>
    <p:extLst>
      <p:ext uri="{BB962C8B-B14F-4D97-AF65-F5344CB8AC3E}">
        <p14:creationId xmlns:p14="http://schemas.microsoft.com/office/powerpoint/2010/main" val="1939510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30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spTree>
    <p:extLst>
      <p:ext uri="{BB962C8B-B14F-4D97-AF65-F5344CB8AC3E}">
        <p14:creationId xmlns:p14="http://schemas.microsoft.com/office/powerpoint/2010/main" val="385084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22960" y="2582334"/>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63440" y="2582334"/>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spTree>
    <p:extLst>
      <p:ext uri="{BB962C8B-B14F-4D97-AF65-F5344CB8AC3E}">
        <p14:creationId xmlns:p14="http://schemas.microsoft.com/office/powerpoint/2010/main" val="150442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spTree>
    <p:extLst>
      <p:ext uri="{BB962C8B-B14F-4D97-AF65-F5344CB8AC3E}">
        <p14:creationId xmlns:p14="http://schemas.microsoft.com/office/powerpoint/2010/main" val="2850449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zh-TW" altLang="en-US"/>
          </a:p>
        </p:txBody>
      </p:sp>
      <p:sp>
        <p:nvSpPr>
          <p:cNvPr id="9" name="Slide Number Placeholder 8"/>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spTree>
    <p:extLst>
      <p:ext uri="{BB962C8B-B14F-4D97-AF65-F5344CB8AC3E}">
        <p14:creationId xmlns:p14="http://schemas.microsoft.com/office/powerpoint/2010/main" val="142054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819F344-9E67-3E41-835A-1ADA20B79980}" type="datetimeFigureOut">
              <a:rPr kumimoji="1" lang="zh-TW" altLang="en-US" smtClean="0"/>
              <a:pPr/>
              <a:t>2022/8/19</a:t>
            </a:fld>
            <a:endParaRPr kumimoji="1" lang="zh-TW"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D7F899-5E73-7946-A398-F3E9A6778CB7}" type="slidenum">
              <a:rPr kumimoji="1" lang="zh-TW" altLang="en-US" smtClean="0"/>
              <a:pPr/>
              <a:t>‹#›</a:t>
            </a:fld>
            <a:endParaRPr kumimoji="1" lang="zh-TW" altLang="en-US"/>
          </a:p>
        </p:txBody>
      </p:sp>
    </p:spTree>
    <p:extLst>
      <p:ext uri="{BB962C8B-B14F-4D97-AF65-F5344CB8AC3E}">
        <p14:creationId xmlns:p14="http://schemas.microsoft.com/office/powerpoint/2010/main" val="3461798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C819F344-9E67-3E41-835A-1ADA20B79980}" type="datetimeFigureOut">
              <a:rPr kumimoji="1" lang="zh-TW" altLang="en-US" smtClean="0"/>
              <a:pPr/>
              <a:t>2022/8/19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B8D7F899-5E73-7946-A398-F3E9A6778CB7}" type="slidenum">
              <a:rPr kumimoji="1" lang="zh-TW" altLang="en-US" smtClean="0"/>
              <a:pPr/>
              <a:t>‹#›</a:t>
            </a:fld>
            <a:endParaRPr kumimoji="1" lang="zh-TW" altLang="en-US"/>
          </a:p>
        </p:txBody>
      </p:sp>
    </p:spTree>
    <p:extLst>
      <p:ext uri="{BB962C8B-B14F-4D97-AF65-F5344CB8AC3E}">
        <p14:creationId xmlns:p14="http://schemas.microsoft.com/office/powerpoint/2010/main" val="3174168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819F344-9E67-3E41-835A-1ADA20B79980}" type="datetimeFigureOut">
              <a:rPr kumimoji="1" lang="zh-TW" altLang="en-US" smtClean="0"/>
              <a:pPr/>
              <a:t>2022/8/19</a:t>
            </a:fld>
            <a:endParaRPr kumimoji="1" lang="zh-TW"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zh-TW"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8D7F899-5E73-7946-A398-F3E9A6778CB7}" type="slidenum">
              <a:rPr kumimoji="1" lang="zh-TW" altLang="en-US" smtClean="0"/>
              <a:pPr/>
              <a:t>‹#›</a:t>
            </a:fld>
            <a:endParaRPr kumimoji="1" lang="zh-TW"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40939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doi.org/10.1093/infdis/jiac135" TargetMode="Externa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79887" y="389843"/>
            <a:ext cx="8464113" cy="1739071"/>
          </a:xfrm>
        </p:spPr>
        <p:txBody>
          <a:bodyPr>
            <a:normAutofit/>
          </a:bodyPr>
          <a:lstStyle/>
          <a:p>
            <a:r>
              <a:rPr lang="zh-TW" altLang="zh-TW" sz="5400" b="1" dirty="0">
                <a:solidFill>
                  <a:srgbClr val="9A0000"/>
                </a:solidFill>
                <a:latin typeface="+mj-ea"/>
              </a:rPr>
              <a:t>流感藥物治療</a:t>
            </a:r>
            <a:r>
              <a:rPr lang="zh-TW" altLang="en-US" sz="5400" b="1" dirty="0">
                <a:solidFill>
                  <a:srgbClr val="9A0000"/>
                </a:solidFill>
                <a:latin typeface="+mj-ea"/>
              </a:rPr>
              <a:t>進展</a:t>
            </a:r>
            <a:r>
              <a:rPr lang="zh-TW" altLang="zh-TW" sz="5400" b="1" dirty="0">
                <a:solidFill>
                  <a:srgbClr val="9A0000"/>
                </a:solidFill>
                <a:latin typeface="+mj-ea"/>
              </a:rPr>
              <a:t>與抗藥</a:t>
            </a:r>
            <a:r>
              <a:rPr lang="zh-TW" altLang="zh-TW" b="1" dirty="0">
                <a:solidFill>
                  <a:srgbClr val="9A0000"/>
                </a:solidFill>
                <a:effectLst/>
                <a:latin typeface="+mj-ea"/>
              </a:rPr>
              <a:t> </a:t>
            </a:r>
            <a:endParaRPr kumimoji="1" lang="zh-TW" altLang="en-US" b="1" dirty="0">
              <a:solidFill>
                <a:srgbClr val="9A0000"/>
              </a:solidFill>
              <a:latin typeface="+mj-ea"/>
            </a:endParaRPr>
          </a:p>
        </p:txBody>
      </p:sp>
      <p:pic>
        <p:nvPicPr>
          <p:cNvPr id="4" name="內容版面配置區 2"/>
          <p:cNvPicPr>
            <a:picLocks noChangeAspect="1"/>
          </p:cNvPicPr>
          <p:nvPr/>
        </p:nvPicPr>
        <p:blipFill rotWithShape="1">
          <a:blip r:embed="rId3"/>
          <a:srcRect t="1936" b="2198"/>
          <a:stretch/>
        </p:blipFill>
        <p:spPr>
          <a:xfrm>
            <a:off x="0" y="4420885"/>
            <a:ext cx="9144000" cy="2106386"/>
          </a:xfrm>
          <a:prstGeom prst="rect">
            <a:avLst/>
          </a:prstGeom>
        </p:spPr>
      </p:pic>
      <p:sp>
        <p:nvSpPr>
          <p:cNvPr id="5" name="Rectangle 3">
            <a:extLst>
              <a:ext uri="{FF2B5EF4-FFF2-40B4-BE49-F238E27FC236}">
                <a16:creationId xmlns:a16="http://schemas.microsoft.com/office/drawing/2014/main" id="{B276B7E6-C21B-4F34-8057-F106432EACD0}"/>
              </a:ext>
            </a:extLst>
          </p:cNvPr>
          <p:cNvSpPr txBox="1">
            <a:spLocks noChangeArrowheads="1"/>
          </p:cNvSpPr>
          <p:nvPr/>
        </p:nvSpPr>
        <p:spPr>
          <a:xfrm>
            <a:off x="1396537" y="2356530"/>
            <a:ext cx="6400800" cy="1836738"/>
          </a:xfrm>
          <a:prstGeom prst="rect">
            <a:avLst/>
          </a:prstGeom>
        </p:spPr>
        <p:txBody>
          <a:bodyPr vert="horz" lIns="91440" tIns="45720" rIns="91440" bIns="45720" rtlCol="0">
            <a:normAutofit/>
          </a:bodyPr>
          <a:lstStyle/>
          <a:p>
            <a:pPr algn="ctr">
              <a:spcBef>
                <a:spcPct val="20000"/>
              </a:spcBef>
              <a:defRPr/>
            </a:pPr>
            <a:endParaRPr lang="en-US" altLang="zh-TW" sz="2400" dirty="0">
              <a:latin typeface="微軟正黑體" panose="020B0604030504040204" pitchFamily="34" charset="-120"/>
              <a:ea typeface="微軟正黑體" panose="020B0604030504040204" pitchFamily="34" charset="-120"/>
            </a:endParaRPr>
          </a:p>
          <a:p>
            <a:pPr algn="ctr">
              <a:spcBef>
                <a:spcPct val="20000"/>
              </a:spcBef>
              <a:defRPr/>
            </a:pPr>
            <a:r>
              <a:rPr lang="zh-TW" altLang="en-US" sz="2400" dirty="0">
                <a:latin typeface="微軟正黑體" panose="020B0604030504040204" pitchFamily="34" charset="-120"/>
                <a:ea typeface="微軟正黑體" panose="020B0604030504040204" pitchFamily="34" charset="-120"/>
              </a:rPr>
              <a:t>成大醫院內科部感染科主治醫師</a:t>
            </a:r>
            <a:endParaRPr lang="en-US" altLang="zh-TW" sz="2400" dirty="0">
              <a:latin typeface="微軟正黑體" panose="020B0604030504040204" pitchFamily="34" charset="-120"/>
              <a:ea typeface="微軟正黑體" panose="020B0604030504040204" pitchFamily="34" charset="-120"/>
            </a:endParaRPr>
          </a:p>
          <a:p>
            <a:pPr algn="ctr">
              <a:spcBef>
                <a:spcPct val="20000"/>
              </a:spcBef>
              <a:defRPr/>
            </a:pPr>
            <a:r>
              <a:rPr lang="zh-TW" altLang="en-US" sz="2400" dirty="0">
                <a:latin typeface="微軟正黑體" panose="020B0604030504040204" pitchFamily="34" charset="-120"/>
                <a:ea typeface="微軟正黑體" panose="020B0604030504040204" pitchFamily="34" charset="-120"/>
              </a:rPr>
              <a:t>薛伶珊</a:t>
            </a:r>
          </a:p>
        </p:txBody>
      </p:sp>
      <p:sp>
        <p:nvSpPr>
          <p:cNvPr id="6" name="副標題 5">
            <a:extLst>
              <a:ext uri="{FF2B5EF4-FFF2-40B4-BE49-F238E27FC236}">
                <a16:creationId xmlns:a16="http://schemas.microsoft.com/office/drawing/2014/main" id="{71F0DB24-B817-40C1-8AA9-956D05C0027D}"/>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077380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p>
        </p:txBody>
      </p:sp>
      <p:sp>
        <p:nvSpPr>
          <p:cNvPr id="65539" name="內容版面配置區 2"/>
          <p:cNvSpPr>
            <a:spLocks noGrp="1"/>
          </p:cNvSpPr>
          <p:nvPr>
            <p:ph idx="1"/>
          </p:nvPr>
        </p:nvSpPr>
        <p:spPr/>
        <p:txBody>
          <a:bodyPr/>
          <a:lstStyle/>
          <a:p>
            <a:endParaRPr lang="zh-TW" altLang="en-US"/>
          </a:p>
        </p:txBody>
      </p:sp>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115888"/>
            <a:ext cx="88392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284884" y="4752758"/>
            <a:ext cx="8703995" cy="1569660"/>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eaLnBrk="1" hangingPunct="1">
              <a:defRPr/>
            </a:pPr>
            <a:r>
              <a:rPr lang="zh-TW" altLang="en-US" sz="3200" b="1" dirty="0">
                <a:solidFill>
                  <a:srgbClr val="002060"/>
                </a:solidFill>
                <a:latin typeface="+mj-ea"/>
                <a:ea typeface="+mj-ea"/>
              </a:rPr>
              <a:t>統合分析隨機分配試驗中</a:t>
            </a:r>
            <a:r>
              <a:rPr lang="en-US" altLang="zh-TW" sz="3200" b="1" dirty="0">
                <a:solidFill>
                  <a:srgbClr val="002060"/>
                </a:solidFill>
                <a:latin typeface="+mj-ea"/>
                <a:ea typeface="+mj-ea"/>
              </a:rPr>
              <a:t>4,328</a:t>
            </a:r>
            <a:r>
              <a:rPr lang="zh-TW" altLang="en-US" sz="3200" b="1" dirty="0">
                <a:solidFill>
                  <a:srgbClr val="002060"/>
                </a:solidFill>
                <a:latin typeface="+mj-ea"/>
                <a:ea typeface="+mj-ea"/>
              </a:rPr>
              <a:t>名病人              發現成年流感病人服用抗病毒藥劑能縮短症狀、降低下呼吸道感染以及住院風險</a:t>
            </a:r>
            <a:r>
              <a:rPr lang="en-US" altLang="zh-TW" sz="3200" b="1" dirty="0">
                <a:solidFill>
                  <a:srgbClr val="002060"/>
                </a:solidFill>
                <a:latin typeface="+mj-ea"/>
                <a:ea typeface="+mj-ea"/>
              </a:rPr>
              <a:t>(0.6% vs 1.7%)</a:t>
            </a:r>
            <a:r>
              <a:rPr lang="zh-TW" altLang="en-US" sz="3200" b="1" dirty="0">
                <a:solidFill>
                  <a:srgbClr val="002060"/>
                </a:solidFill>
                <a:latin typeface="+mj-ea"/>
                <a:ea typeface="+mj-ea"/>
              </a:rPr>
              <a:t> </a:t>
            </a:r>
          </a:p>
        </p:txBody>
      </p:sp>
      <p:pic>
        <p:nvPicPr>
          <p:cNvPr id="3" name="圖片 2"/>
          <p:cNvPicPr>
            <a:picLocks noChangeAspect="1"/>
          </p:cNvPicPr>
          <p:nvPr/>
        </p:nvPicPr>
        <p:blipFill rotWithShape="1">
          <a:blip r:embed="rId4"/>
          <a:srcRect l="14102" t="59390" r="26772" b="15534"/>
          <a:stretch/>
        </p:blipFill>
        <p:spPr>
          <a:xfrm>
            <a:off x="772159" y="2131218"/>
            <a:ext cx="7645400" cy="2595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直線接點 4"/>
          <p:cNvCxnSpPr/>
          <p:nvPr/>
        </p:nvCxnSpPr>
        <p:spPr>
          <a:xfrm flipV="1">
            <a:off x="4399580" y="3699811"/>
            <a:ext cx="3992579" cy="452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980351" y="3886874"/>
            <a:ext cx="3166136" cy="150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450323" y="6480502"/>
            <a:ext cx="2459328" cy="276999"/>
          </a:xfrm>
          <a:prstGeom prst="rect">
            <a:avLst/>
          </a:prstGeom>
        </p:spPr>
        <p:txBody>
          <a:bodyPr wrap="none">
            <a:spAutoFit/>
          </a:bodyPr>
          <a:lstStyle/>
          <a:p>
            <a:r>
              <a:rPr lang="en-US" altLang="zh-TW" sz="1200" u="sng" dirty="0">
                <a:solidFill>
                  <a:schemeClr val="bg1">
                    <a:lumMod val="75000"/>
                  </a:schemeClr>
                </a:solidFill>
              </a:rPr>
              <a:t>Lancet.</a:t>
            </a:r>
            <a:r>
              <a:rPr lang="en-US" altLang="zh-TW" sz="1200" dirty="0">
                <a:solidFill>
                  <a:schemeClr val="bg1">
                    <a:lumMod val="75000"/>
                  </a:schemeClr>
                </a:solidFill>
              </a:rPr>
              <a:t> 2015;385(9979):1729-37.</a:t>
            </a:r>
            <a:endParaRPr lang="zh-TW" altLang="en-US" sz="1200" dirty="0">
              <a:solidFill>
                <a:schemeClr val="bg1">
                  <a:lumMod val="75000"/>
                </a:schemeClr>
              </a:solidFill>
            </a:endParaRPr>
          </a:p>
        </p:txBody>
      </p:sp>
      <p:sp>
        <p:nvSpPr>
          <p:cNvPr id="11" name="圓角矩形 3">
            <a:extLst>
              <a:ext uri="{FF2B5EF4-FFF2-40B4-BE49-F238E27FC236}">
                <a16:creationId xmlns:a16="http://schemas.microsoft.com/office/drawing/2014/main" id="{6EB6BDB0-D54B-413B-B78C-836A08B5C697}"/>
              </a:ext>
            </a:extLst>
          </p:cNvPr>
          <p:cNvSpPr/>
          <p:nvPr/>
        </p:nvSpPr>
        <p:spPr>
          <a:xfrm>
            <a:off x="4374180" y="3517027"/>
            <a:ext cx="2815628" cy="253497"/>
          </a:xfrm>
          <a:prstGeom prst="round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59461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p>
        </p:txBody>
      </p:sp>
      <p:sp>
        <p:nvSpPr>
          <p:cNvPr id="64515" name="內容版面配置區 2"/>
          <p:cNvSpPr>
            <a:spLocks noGrp="1"/>
          </p:cNvSpPr>
          <p:nvPr>
            <p:ph idx="1"/>
          </p:nvPr>
        </p:nvSpPr>
        <p:spPr/>
        <p:txBody>
          <a:bodyPr/>
          <a:lstStyle/>
          <a:p>
            <a:endParaRPr lang="zh-TW" altLang="en-US"/>
          </a:p>
        </p:txBody>
      </p:sp>
      <p:pic>
        <p:nvPicPr>
          <p:cNvPr id="645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8167688" cy="433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534988" y="4917504"/>
            <a:ext cx="8137525" cy="1570038"/>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a:spAutoFit/>
          </a:bodyPr>
          <a:lstStyle/>
          <a:p>
            <a:pPr eaLnBrk="1" hangingPunct="1">
              <a:defRPr/>
            </a:pPr>
            <a:r>
              <a:rPr lang="zh-TW" altLang="en-US" sz="3200" b="1" dirty="0">
                <a:solidFill>
                  <a:srgbClr val="002060"/>
                </a:solidFill>
                <a:latin typeface="標楷體" panose="03000509000000000000" pitchFamily="65" charset="-120"/>
              </a:rPr>
              <a:t>觀察性研究統合分析近</a:t>
            </a:r>
            <a:r>
              <a:rPr lang="en-US" altLang="zh-TW" sz="3200" b="1" dirty="0">
                <a:solidFill>
                  <a:srgbClr val="002060"/>
                </a:solidFill>
                <a:latin typeface="標楷體" panose="03000509000000000000" pitchFamily="65" charset="-120"/>
              </a:rPr>
              <a:t>3</a:t>
            </a:r>
            <a:r>
              <a:rPr lang="zh-TW" altLang="en-US" sz="3200" b="1" dirty="0">
                <a:solidFill>
                  <a:srgbClr val="002060"/>
                </a:solidFill>
                <a:latin typeface="標楷體" panose="03000509000000000000" pitchFamily="65" charset="-120"/>
              </a:rPr>
              <a:t>萬名在</a:t>
            </a:r>
            <a:r>
              <a:rPr lang="en-US" altLang="zh-TW" sz="3200" b="1" dirty="0">
                <a:solidFill>
                  <a:srgbClr val="002060"/>
                </a:solidFill>
                <a:latin typeface="標楷體" panose="03000509000000000000" pitchFamily="65" charset="-120"/>
              </a:rPr>
              <a:t>2009</a:t>
            </a:r>
            <a:r>
              <a:rPr lang="zh-TW" altLang="en-US" sz="3200" b="1" dirty="0">
                <a:solidFill>
                  <a:srgbClr val="002060"/>
                </a:solidFill>
                <a:latin typeface="標楷體" panose="03000509000000000000" pitchFamily="65" charset="-120"/>
              </a:rPr>
              <a:t>年</a:t>
            </a:r>
            <a:r>
              <a:rPr lang="en-US" altLang="zh-TW" sz="3200" b="1" dirty="0">
                <a:solidFill>
                  <a:srgbClr val="002060"/>
                </a:solidFill>
                <a:latin typeface="標楷體" panose="03000509000000000000" pitchFamily="65" charset="-120"/>
              </a:rPr>
              <a:t>H1N1</a:t>
            </a:r>
            <a:r>
              <a:rPr lang="zh-TW" altLang="en-US" sz="3200" b="1" dirty="0">
                <a:solidFill>
                  <a:srgbClr val="002060"/>
                </a:solidFill>
                <a:latin typeface="標楷體" panose="03000509000000000000" pitchFamily="65" charset="-120"/>
              </a:rPr>
              <a:t>流感大流行期間住院的病人，發現流感住院病人服用抗病毒藥劑能減少死亡風險</a:t>
            </a:r>
          </a:p>
        </p:txBody>
      </p:sp>
      <p:pic>
        <p:nvPicPr>
          <p:cNvPr id="3" name="圖片 2"/>
          <p:cNvPicPr>
            <a:picLocks noChangeAspect="1"/>
          </p:cNvPicPr>
          <p:nvPr/>
        </p:nvPicPr>
        <p:blipFill rotWithShape="1">
          <a:blip r:embed="rId4"/>
          <a:srcRect l="11046" t="48586" r="38054" b="23650"/>
          <a:stretch/>
        </p:blipFill>
        <p:spPr>
          <a:xfrm>
            <a:off x="1207294" y="1953641"/>
            <a:ext cx="6792912" cy="2963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圓角矩形 3"/>
          <p:cNvSpPr/>
          <p:nvPr/>
        </p:nvSpPr>
        <p:spPr>
          <a:xfrm>
            <a:off x="4868203" y="2716436"/>
            <a:ext cx="2815628" cy="253497"/>
          </a:xfrm>
          <a:prstGeom prst="round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1303141" y="2881745"/>
            <a:ext cx="2262095" cy="341685"/>
          </a:xfrm>
          <a:prstGeom prst="round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6991948" y="988219"/>
            <a:ext cx="1901227" cy="923330"/>
          </a:xfrm>
          <a:prstGeom prst="rect">
            <a:avLst/>
          </a:prstGeom>
          <a:solidFill>
            <a:schemeClr val="bg1">
              <a:lumMod val="75000"/>
              <a:lumOff val="25000"/>
            </a:schemeClr>
          </a:solidFill>
        </p:spPr>
        <p:txBody>
          <a:bodyPr wrap="square" rtlCol="0">
            <a:spAutoFit/>
          </a:bodyPr>
          <a:lstStyle/>
          <a:p>
            <a:r>
              <a:rPr lang="en-US" altLang="zh-TW" dirty="0"/>
              <a:t>Oseltamivir 92%</a:t>
            </a:r>
          </a:p>
          <a:p>
            <a:r>
              <a:rPr lang="en-US" altLang="zh-TW" dirty="0" err="1"/>
              <a:t>Zanamivir</a:t>
            </a:r>
            <a:r>
              <a:rPr lang="en-US" altLang="zh-TW" dirty="0"/>
              <a:t> 2.3%</a:t>
            </a:r>
          </a:p>
          <a:p>
            <a:r>
              <a:rPr lang="en-US" altLang="zh-TW" dirty="0" err="1"/>
              <a:t>Peramivir</a:t>
            </a:r>
            <a:r>
              <a:rPr lang="en-US" altLang="zh-TW" dirty="0"/>
              <a:t> 0.3%</a:t>
            </a:r>
          </a:p>
        </p:txBody>
      </p:sp>
      <p:sp>
        <p:nvSpPr>
          <p:cNvPr id="5" name="矩形 4"/>
          <p:cNvSpPr/>
          <p:nvPr/>
        </p:nvSpPr>
        <p:spPr>
          <a:xfrm>
            <a:off x="6146390" y="6458898"/>
            <a:ext cx="3074881" cy="369332"/>
          </a:xfrm>
          <a:prstGeom prst="rect">
            <a:avLst/>
          </a:prstGeom>
        </p:spPr>
        <p:txBody>
          <a:bodyPr wrap="none">
            <a:spAutoFit/>
          </a:bodyPr>
          <a:lstStyle/>
          <a:p>
            <a:r>
              <a:rPr lang="en-US" altLang="zh-TW" sz="1200" u="sng" dirty="0">
                <a:solidFill>
                  <a:schemeClr val="bg1">
                    <a:lumMod val="75000"/>
                  </a:schemeClr>
                </a:solidFill>
              </a:rPr>
              <a:t>Lancet </a:t>
            </a:r>
            <a:r>
              <a:rPr lang="en-US" altLang="zh-TW" sz="1200" u="sng" dirty="0" err="1">
                <a:solidFill>
                  <a:schemeClr val="bg1">
                    <a:lumMod val="75000"/>
                  </a:schemeClr>
                </a:solidFill>
              </a:rPr>
              <a:t>Respir</a:t>
            </a:r>
            <a:r>
              <a:rPr lang="en-US" altLang="zh-TW" sz="1200" u="sng" dirty="0">
                <a:solidFill>
                  <a:schemeClr val="bg1">
                    <a:lumMod val="75000"/>
                  </a:schemeClr>
                </a:solidFill>
              </a:rPr>
              <a:t> Med.</a:t>
            </a:r>
            <a:r>
              <a:rPr lang="en-US" altLang="zh-TW" sz="1200" dirty="0">
                <a:solidFill>
                  <a:schemeClr val="bg1">
                    <a:lumMod val="75000"/>
                  </a:schemeClr>
                </a:solidFill>
              </a:rPr>
              <a:t> 2014;2(5):395-404</a:t>
            </a:r>
            <a:r>
              <a:rPr lang="en-US" altLang="zh-TW" dirty="0">
                <a:solidFill>
                  <a:schemeClr val="bg1">
                    <a:lumMod val="75000"/>
                  </a:schemeClr>
                </a:solidFill>
              </a:rPr>
              <a:t>.   </a:t>
            </a:r>
            <a:endParaRPr lang="zh-TW" altLang="en-US" dirty="0">
              <a:solidFill>
                <a:schemeClr val="bg1">
                  <a:lumMod val="75000"/>
                </a:schemeClr>
              </a:solidFill>
            </a:endParaRPr>
          </a:p>
        </p:txBody>
      </p:sp>
      <p:sp>
        <p:nvSpPr>
          <p:cNvPr id="11" name="圓角矩形 10"/>
          <p:cNvSpPr/>
          <p:nvPr/>
        </p:nvSpPr>
        <p:spPr>
          <a:xfrm>
            <a:off x="1291773" y="4056404"/>
            <a:ext cx="6623954" cy="476819"/>
          </a:xfrm>
          <a:prstGeom prst="round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23476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6" name="圖片 5"/>
          <p:cNvPicPr>
            <a:picLocks noChangeAspect="1"/>
          </p:cNvPicPr>
          <p:nvPr/>
        </p:nvPicPr>
        <p:blipFill rotWithShape="1">
          <a:blip r:embed="rId3"/>
          <a:srcRect l="1485" t="29802" r="49109" b="21617"/>
          <a:stretch/>
        </p:blipFill>
        <p:spPr>
          <a:xfrm>
            <a:off x="0" y="0"/>
            <a:ext cx="7197505" cy="2710775"/>
          </a:xfrm>
          <a:prstGeom prst="rect">
            <a:avLst/>
          </a:prstGeom>
        </p:spPr>
      </p:pic>
      <p:pic>
        <p:nvPicPr>
          <p:cNvPr id="8" name="圖片 7"/>
          <p:cNvPicPr>
            <a:picLocks noChangeAspect="1"/>
          </p:cNvPicPr>
          <p:nvPr/>
        </p:nvPicPr>
        <p:blipFill rotWithShape="1">
          <a:blip r:embed="rId4"/>
          <a:srcRect l="20792" t="7374" r="20396" b="21162"/>
          <a:stretch/>
        </p:blipFill>
        <p:spPr>
          <a:xfrm>
            <a:off x="72025" y="1692998"/>
            <a:ext cx="6422090" cy="4389511"/>
          </a:xfrm>
          <a:prstGeom prst="rect">
            <a:avLst/>
          </a:prstGeom>
        </p:spPr>
      </p:pic>
      <p:sp>
        <p:nvSpPr>
          <p:cNvPr id="9" name="矩形 8"/>
          <p:cNvSpPr/>
          <p:nvPr/>
        </p:nvSpPr>
        <p:spPr>
          <a:xfrm>
            <a:off x="6421688" y="2191382"/>
            <a:ext cx="2788467" cy="3447098"/>
          </a:xfrm>
          <a:prstGeom prst="rect">
            <a:avLst/>
          </a:prstGeom>
          <a:solidFill>
            <a:schemeClr val="accent2">
              <a:lumMod val="40000"/>
              <a:lumOff val="60000"/>
            </a:schemeClr>
          </a:solidFill>
        </p:spPr>
        <p:txBody>
          <a:bodyPr wrap="square">
            <a:spAutoFit/>
          </a:bodyPr>
          <a:lstStyle/>
          <a:p>
            <a:r>
              <a:rPr lang="zh-TW" altLang="en-US" sz="2000" b="1" dirty="0">
                <a:solidFill>
                  <a:srgbClr val="002060"/>
                </a:solidFill>
              </a:rPr>
              <a:t>高危險族群：</a:t>
            </a:r>
            <a:endParaRPr lang="en-US" altLang="zh-TW" sz="2000" b="1" dirty="0">
              <a:solidFill>
                <a:srgbClr val="002060"/>
              </a:solidFill>
            </a:endParaRPr>
          </a:p>
          <a:p>
            <a:r>
              <a:rPr lang="en-US" altLang="zh-TW" sz="2000" b="1" dirty="0">
                <a:solidFill>
                  <a:srgbClr val="002060"/>
                </a:solidFill>
              </a:rPr>
              <a:t>2</a:t>
            </a:r>
            <a:r>
              <a:rPr lang="zh-TW" altLang="en-US" sz="2000" b="1" dirty="0">
                <a:solidFill>
                  <a:srgbClr val="002060"/>
                </a:solidFill>
              </a:rPr>
              <a:t>歲以下幼兒</a:t>
            </a:r>
            <a:endParaRPr lang="en-US" altLang="zh-TW" sz="2000" b="1" dirty="0">
              <a:solidFill>
                <a:srgbClr val="002060"/>
              </a:solidFill>
            </a:endParaRPr>
          </a:p>
          <a:p>
            <a:r>
              <a:rPr lang="en-US" altLang="zh-TW" sz="2000" b="1" dirty="0">
                <a:solidFill>
                  <a:srgbClr val="002060"/>
                </a:solidFill>
              </a:rPr>
              <a:t>65</a:t>
            </a:r>
            <a:r>
              <a:rPr lang="zh-TW" altLang="en-US" sz="2000" b="1" dirty="0">
                <a:solidFill>
                  <a:srgbClr val="002060"/>
                </a:solidFill>
              </a:rPr>
              <a:t>歲以上老人</a:t>
            </a:r>
            <a:endParaRPr lang="en-US" altLang="zh-TW" sz="2000" b="1" dirty="0">
              <a:solidFill>
                <a:srgbClr val="002060"/>
              </a:solidFill>
            </a:endParaRPr>
          </a:p>
          <a:p>
            <a:r>
              <a:rPr lang="zh-TW" altLang="en-US" sz="2000" b="1" dirty="0">
                <a:solidFill>
                  <a:srgbClr val="002060"/>
                </a:solidFill>
              </a:rPr>
              <a:t>慢性疾病 </a:t>
            </a:r>
            <a:r>
              <a:rPr lang="en-US" altLang="zh-TW" sz="2000" b="1" dirty="0">
                <a:solidFill>
                  <a:srgbClr val="002060"/>
                </a:solidFill>
              </a:rPr>
              <a:t>(</a:t>
            </a:r>
            <a:r>
              <a:rPr lang="zh-TW" altLang="en-US" sz="2000" b="1" dirty="0">
                <a:solidFill>
                  <a:srgbClr val="002060"/>
                </a:solidFill>
              </a:rPr>
              <a:t>心血管疾病、肺部疾病、糖尿病、肝腎疾病</a:t>
            </a:r>
            <a:r>
              <a:rPr lang="en-US" altLang="zh-TW" sz="2000" b="1" dirty="0">
                <a:solidFill>
                  <a:srgbClr val="002060"/>
                </a:solidFill>
              </a:rPr>
              <a:t>) </a:t>
            </a:r>
          </a:p>
          <a:p>
            <a:r>
              <a:rPr lang="zh-TW" altLang="en-US" sz="2000" b="1" dirty="0">
                <a:solidFill>
                  <a:srgbClr val="002060"/>
                </a:solidFill>
              </a:rPr>
              <a:t>免疫功能不全 </a:t>
            </a:r>
            <a:r>
              <a:rPr lang="en-US" altLang="zh-TW" sz="2000" b="1" dirty="0">
                <a:solidFill>
                  <a:srgbClr val="002060"/>
                </a:solidFill>
              </a:rPr>
              <a:t>(</a:t>
            </a:r>
            <a:r>
              <a:rPr lang="zh-TW" altLang="en-US" sz="2000" b="1" dirty="0">
                <a:solidFill>
                  <a:srgbClr val="002060"/>
                </a:solidFill>
              </a:rPr>
              <a:t>移植及癌症及</a:t>
            </a:r>
            <a:r>
              <a:rPr lang="en-US" altLang="zh-TW" sz="2000" b="1" dirty="0">
                <a:solidFill>
                  <a:srgbClr val="002060"/>
                </a:solidFill>
              </a:rPr>
              <a:t>HIV</a:t>
            </a:r>
            <a:r>
              <a:rPr lang="zh-TW" altLang="en-US" sz="2000" b="1" dirty="0">
                <a:solidFill>
                  <a:srgbClr val="002060"/>
                </a:solidFill>
              </a:rPr>
              <a:t>病人</a:t>
            </a:r>
            <a:r>
              <a:rPr lang="en-US" altLang="zh-TW" sz="2000" b="1" dirty="0">
                <a:solidFill>
                  <a:srgbClr val="002060"/>
                </a:solidFill>
              </a:rPr>
              <a:t>)</a:t>
            </a:r>
          </a:p>
          <a:p>
            <a:r>
              <a:rPr lang="zh-TW" altLang="en-US" sz="2000" b="1" dirty="0">
                <a:solidFill>
                  <a:srgbClr val="002060"/>
                </a:solidFill>
              </a:rPr>
              <a:t>孕婦或最近兩週內生產的產婦</a:t>
            </a:r>
            <a:endParaRPr lang="en-US" altLang="zh-TW" sz="2000" b="1" dirty="0">
              <a:solidFill>
                <a:srgbClr val="002060"/>
              </a:solidFill>
            </a:endParaRPr>
          </a:p>
          <a:p>
            <a:r>
              <a:rPr lang="zh-TW" altLang="en-US" sz="2000" b="1" dirty="0">
                <a:solidFill>
                  <a:srgbClr val="002060"/>
                </a:solidFill>
              </a:rPr>
              <a:t>病態肥胖</a:t>
            </a:r>
            <a:endParaRPr lang="en-US" altLang="zh-TW" sz="2000" b="1" dirty="0">
              <a:solidFill>
                <a:srgbClr val="002060"/>
              </a:solidFill>
            </a:endParaRPr>
          </a:p>
        </p:txBody>
      </p:sp>
      <p:sp>
        <p:nvSpPr>
          <p:cNvPr id="10" name="矩形 9"/>
          <p:cNvSpPr/>
          <p:nvPr/>
        </p:nvSpPr>
        <p:spPr>
          <a:xfrm>
            <a:off x="6757239" y="6555851"/>
            <a:ext cx="2452916" cy="276999"/>
          </a:xfrm>
          <a:prstGeom prst="rect">
            <a:avLst/>
          </a:prstGeom>
        </p:spPr>
        <p:txBody>
          <a:bodyPr wrap="none">
            <a:spAutoFit/>
          </a:bodyPr>
          <a:lstStyle/>
          <a:p>
            <a:r>
              <a:rPr lang="en-US" altLang="zh-TW" sz="1200" i="1" dirty="0">
                <a:solidFill>
                  <a:schemeClr val="bg1">
                    <a:lumMod val="75000"/>
                  </a:schemeClr>
                </a:solidFill>
              </a:rPr>
              <a:t>JAMA. </a:t>
            </a:r>
            <a:r>
              <a:rPr lang="en-US" altLang="zh-TW" sz="1200" dirty="0">
                <a:solidFill>
                  <a:schemeClr val="bg1">
                    <a:lumMod val="75000"/>
                  </a:schemeClr>
                </a:solidFill>
              </a:rPr>
              <a:t>2009;302(17):1896-1902. </a:t>
            </a:r>
            <a:endParaRPr lang="zh-TW" altLang="en-US" sz="1200" dirty="0">
              <a:solidFill>
                <a:schemeClr val="bg1">
                  <a:lumMod val="75000"/>
                </a:schemeClr>
              </a:solidFill>
            </a:endParaRPr>
          </a:p>
        </p:txBody>
      </p:sp>
    </p:spTree>
    <p:extLst>
      <p:ext uri="{BB962C8B-B14F-4D97-AF65-F5344CB8AC3E}">
        <p14:creationId xmlns:p14="http://schemas.microsoft.com/office/powerpoint/2010/main" val="1779329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CEB6004-08D5-417D-B6FB-0A010499453E}"/>
              </a:ext>
            </a:extLst>
          </p:cNvPr>
          <p:cNvPicPr>
            <a:picLocks noChangeAspect="1"/>
          </p:cNvPicPr>
          <p:nvPr/>
        </p:nvPicPr>
        <p:blipFill rotWithShape="1">
          <a:blip r:embed="rId3"/>
          <a:srcRect l="19463" t="32599" r="3751" b="20287"/>
          <a:stretch/>
        </p:blipFill>
        <p:spPr>
          <a:xfrm>
            <a:off x="73478" y="-90835"/>
            <a:ext cx="8332162" cy="3195345"/>
          </a:xfrm>
          <a:prstGeom prst="rect">
            <a:avLst/>
          </a:prstGeom>
        </p:spPr>
      </p:pic>
      <p:sp>
        <p:nvSpPr>
          <p:cNvPr id="5" name="Rectangle 1">
            <a:extLst>
              <a:ext uri="{FF2B5EF4-FFF2-40B4-BE49-F238E27FC236}">
                <a16:creationId xmlns:a16="http://schemas.microsoft.com/office/drawing/2014/main" id="{1B6A93FB-FFB1-43AC-8D41-416D57B51853}"/>
              </a:ext>
            </a:extLst>
          </p:cNvPr>
          <p:cNvSpPr>
            <a:spLocks noChangeArrowheads="1"/>
          </p:cNvSpPr>
          <p:nvPr/>
        </p:nvSpPr>
        <p:spPr bwMode="auto">
          <a:xfrm>
            <a:off x="6278335" y="6531429"/>
            <a:ext cx="2689839" cy="184666"/>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bg1">
                    <a:lumMod val="75000"/>
                  </a:schemeClr>
                </a:solidFill>
                <a:effectLst/>
                <a:latin typeface="Arial" panose="020B0604020202020204" pitchFamily="34" charset="0"/>
                <a:ea typeface="BlinkMacSystemFont"/>
              </a:rPr>
              <a:t>ERJ Open Res. </a:t>
            </a:r>
            <a:r>
              <a:rPr kumimoji="0" lang="zh-TW" altLang="zh-TW" sz="1200" b="0" i="0" u="none" strike="noStrike" cap="none" normalizeH="0" baseline="0" dirty="0">
                <a:ln>
                  <a:noFill/>
                </a:ln>
                <a:solidFill>
                  <a:schemeClr val="bg1">
                    <a:lumMod val="75000"/>
                  </a:schemeClr>
                </a:solidFill>
                <a:effectLst/>
                <a:latin typeface="Arial" panose="020B0604020202020204" pitchFamily="34" charset="0"/>
                <a:ea typeface="BlinkMacSystemFont"/>
              </a:rPr>
              <a:t>2021;7(1):00888-2020.</a:t>
            </a:r>
            <a:r>
              <a:rPr kumimoji="0" lang="zh-TW" altLang="zh-TW" sz="600" b="0" i="0" u="none" strike="noStrike" cap="none" normalizeH="0" baseline="0" dirty="0">
                <a:ln>
                  <a:noFill/>
                </a:ln>
                <a:solidFill>
                  <a:schemeClr val="bg1">
                    <a:lumMod val="75000"/>
                  </a:schemeClr>
                </a:solidFill>
                <a:effectLst/>
                <a:latin typeface="Arial" panose="020B0604020202020204" pitchFamily="34" charset="0"/>
              </a:rPr>
              <a:t> </a:t>
            </a:r>
            <a:endParaRPr kumimoji="0" lang="zh-TW" altLang="zh-TW" sz="1800" b="0" i="0" u="none" strike="noStrike" cap="none" normalizeH="0" baseline="0" dirty="0">
              <a:ln>
                <a:noFill/>
              </a:ln>
              <a:solidFill>
                <a:schemeClr val="bg1">
                  <a:lumMod val="75000"/>
                </a:schemeClr>
              </a:solidFill>
              <a:effectLst/>
              <a:latin typeface="Arial" panose="020B0604020202020204" pitchFamily="34" charset="0"/>
            </a:endParaRPr>
          </a:p>
        </p:txBody>
      </p:sp>
      <p:sp>
        <p:nvSpPr>
          <p:cNvPr id="6" name="Rectangle 2">
            <a:extLst>
              <a:ext uri="{FF2B5EF4-FFF2-40B4-BE49-F238E27FC236}">
                <a16:creationId xmlns:a16="http://schemas.microsoft.com/office/drawing/2014/main" id="{0BEF1F78-6D66-4539-B976-D38B9F327448}"/>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200" b="0" i="0" u="none" strike="noStrike" cap="none" normalizeH="0" baseline="0">
              <a:ln>
                <a:noFill/>
              </a:ln>
              <a:solidFill>
                <a:srgbClr val="5B616B"/>
              </a:solidFill>
              <a:effectLst/>
              <a:latin typeface="Arial" panose="020B0604020202020204" pitchFamily="34" charset="0"/>
              <a:ea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a:ln>
                  <a:noFill/>
                </a:ln>
                <a:solidFill>
                  <a:srgbClr val="0071BC"/>
                </a:solidFill>
                <a:effectLst/>
                <a:latin typeface="Arial" panose="020B0604020202020204" pitchFamily="34" charset="0"/>
                <a:ea typeface="BlinkMacSystemFont"/>
              </a:rPr>
              <a:t>.</a:t>
            </a:r>
            <a:r>
              <a:rPr kumimoji="0" lang="zh-TW" altLang="zh-TW" sz="600" b="0" i="0" u="none" strike="noStrike" cap="none" normalizeH="0" baseline="0">
                <a:ln>
                  <a:noFill/>
                </a:ln>
                <a:solidFill>
                  <a:schemeClr val="tx1"/>
                </a:solidFill>
                <a:effectLst/>
                <a:latin typeface="Arial" panose="020B0604020202020204" pitchFamily="34" charset="0"/>
              </a:rPr>
              <a:t> </a:t>
            </a:r>
            <a:endParaRPr kumimoji="0" lang="zh-TW" altLang="zh-TW" sz="1800" b="0" i="0" u="none" strike="noStrike" cap="none" normalizeH="0" baseline="0">
              <a:ln>
                <a:noFill/>
              </a:ln>
              <a:solidFill>
                <a:schemeClr val="tx1"/>
              </a:solidFill>
              <a:effectLst/>
              <a:latin typeface="Arial" panose="020B0604020202020204" pitchFamily="34" charset="0"/>
            </a:endParaRPr>
          </a:p>
        </p:txBody>
      </p:sp>
      <p:pic>
        <p:nvPicPr>
          <p:cNvPr id="7" name="圖片 6">
            <a:extLst>
              <a:ext uri="{FF2B5EF4-FFF2-40B4-BE49-F238E27FC236}">
                <a16:creationId xmlns:a16="http://schemas.microsoft.com/office/drawing/2014/main" id="{C27591E4-9A77-4AFD-AE3C-816AC3D3E5D0}"/>
              </a:ext>
            </a:extLst>
          </p:cNvPr>
          <p:cNvPicPr>
            <a:picLocks noChangeAspect="1"/>
          </p:cNvPicPr>
          <p:nvPr/>
        </p:nvPicPr>
        <p:blipFill rotWithShape="1">
          <a:blip r:embed="rId4"/>
          <a:srcRect l="32322" t="32834" r="6250" b="15858"/>
          <a:stretch/>
        </p:blipFill>
        <p:spPr>
          <a:xfrm>
            <a:off x="516556" y="1499438"/>
            <a:ext cx="7972933" cy="3822987"/>
          </a:xfrm>
          <a:prstGeom prst="rect">
            <a:avLst/>
          </a:prstGeom>
        </p:spPr>
      </p:pic>
      <p:sp>
        <p:nvSpPr>
          <p:cNvPr id="8" name="圓角矩形 10">
            <a:extLst>
              <a:ext uri="{FF2B5EF4-FFF2-40B4-BE49-F238E27FC236}">
                <a16:creationId xmlns:a16="http://schemas.microsoft.com/office/drawing/2014/main" id="{8FD491D3-C86B-45F6-803D-2A69C32D3D33}"/>
              </a:ext>
            </a:extLst>
          </p:cNvPr>
          <p:cNvSpPr/>
          <p:nvPr/>
        </p:nvSpPr>
        <p:spPr>
          <a:xfrm>
            <a:off x="4702629" y="4456936"/>
            <a:ext cx="3833584" cy="147722"/>
          </a:xfrm>
          <a:prstGeom prst="round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10">
            <a:extLst>
              <a:ext uri="{FF2B5EF4-FFF2-40B4-BE49-F238E27FC236}">
                <a16:creationId xmlns:a16="http://schemas.microsoft.com/office/drawing/2014/main" id="{4C4F7470-C922-4245-B15D-6D4464CDB12E}"/>
              </a:ext>
            </a:extLst>
          </p:cNvPr>
          <p:cNvSpPr/>
          <p:nvPr/>
        </p:nvSpPr>
        <p:spPr>
          <a:xfrm>
            <a:off x="738359" y="4604658"/>
            <a:ext cx="3000884" cy="226261"/>
          </a:xfrm>
          <a:prstGeom prst="round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D35CACB4-34DF-4EA9-B610-C7C5B1B1A0CD}"/>
              </a:ext>
            </a:extLst>
          </p:cNvPr>
          <p:cNvSpPr txBox="1"/>
          <p:nvPr/>
        </p:nvSpPr>
        <p:spPr>
          <a:xfrm>
            <a:off x="204051" y="4892998"/>
            <a:ext cx="8332162" cy="1569660"/>
          </a:xfrm>
          <a:prstGeom prst="rect">
            <a:avLst/>
          </a:prstGeom>
          <a:gradFill>
            <a:gsLst>
              <a:gs pos="0">
                <a:srgbClr val="FFC000"/>
              </a:gs>
              <a:gs pos="0">
                <a:srgbClr val="FFC000"/>
              </a:gs>
              <a:gs pos="0">
                <a:srgbClr val="FFC000"/>
              </a:gs>
              <a:gs pos="0">
                <a:srgbClr val="FFC000"/>
              </a:gs>
              <a:gs pos="10000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eaLnBrk="1" hangingPunct="1">
              <a:defRPr/>
            </a:pPr>
            <a:r>
              <a:rPr lang="zh-TW" altLang="en-US" sz="3200" b="1" dirty="0">
                <a:solidFill>
                  <a:srgbClr val="002060"/>
                </a:solidFill>
                <a:latin typeface="標楷體" panose="03000509000000000000" pitchFamily="65" charset="-120"/>
              </a:rPr>
              <a:t>西班牙多中心</a:t>
            </a:r>
            <a:r>
              <a:rPr lang="en-US" altLang="zh-TW" sz="3200" b="1" dirty="0">
                <a:solidFill>
                  <a:srgbClr val="002060"/>
                </a:solidFill>
                <a:latin typeface="標楷體" panose="03000509000000000000" pitchFamily="65" charset="-120"/>
              </a:rPr>
              <a:t>ICU</a:t>
            </a:r>
            <a:r>
              <a:rPr lang="zh-TW" altLang="en-US" sz="3200" b="1" dirty="0">
                <a:solidFill>
                  <a:srgbClr val="002060"/>
                </a:solidFill>
                <a:latin typeface="標楷體" panose="03000509000000000000" pitchFamily="65" charset="-120"/>
              </a:rPr>
              <a:t>觀察性研究</a:t>
            </a:r>
            <a:r>
              <a:rPr lang="en-US" altLang="zh-TW" sz="3200" b="1" dirty="0">
                <a:solidFill>
                  <a:srgbClr val="002060"/>
                </a:solidFill>
                <a:latin typeface="標楷體" panose="03000509000000000000" pitchFamily="65" charset="-120"/>
              </a:rPr>
              <a:t>2124</a:t>
            </a:r>
            <a:r>
              <a:rPr lang="zh-TW" altLang="en-US" sz="3200" b="1" dirty="0">
                <a:solidFill>
                  <a:srgbClr val="002060"/>
                </a:solidFill>
                <a:latin typeface="標楷體" panose="03000509000000000000" pitchFamily="65" charset="-120"/>
              </a:rPr>
              <a:t>位流感重症病人</a:t>
            </a:r>
            <a:r>
              <a:rPr lang="en-US" altLang="zh-TW" sz="3200" b="1" dirty="0">
                <a:solidFill>
                  <a:srgbClr val="002060"/>
                </a:solidFill>
                <a:latin typeface="標楷體" panose="03000509000000000000" pitchFamily="65" charset="-120"/>
              </a:rPr>
              <a:t>,oseltamivir</a:t>
            </a:r>
            <a:r>
              <a:rPr lang="zh-TW" altLang="en-US" sz="3200" b="1" dirty="0">
                <a:solidFill>
                  <a:srgbClr val="002060"/>
                </a:solidFill>
                <a:latin typeface="標楷體" panose="03000509000000000000" pitchFamily="65" charset="-120"/>
              </a:rPr>
              <a:t>使用可降低</a:t>
            </a:r>
            <a:r>
              <a:rPr lang="en-US" altLang="zh-TW" sz="3200" b="1" dirty="0">
                <a:solidFill>
                  <a:srgbClr val="002060"/>
                </a:solidFill>
                <a:latin typeface="標楷體" panose="03000509000000000000" pitchFamily="65" charset="-120"/>
              </a:rPr>
              <a:t>ICU</a:t>
            </a:r>
            <a:r>
              <a:rPr lang="zh-TW" altLang="en-US" sz="3200" b="1" dirty="0">
                <a:solidFill>
                  <a:srgbClr val="002060"/>
                </a:solidFill>
                <a:latin typeface="標楷體" panose="03000509000000000000" pitchFamily="65" charset="-120"/>
              </a:rPr>
              <a:t>住院死亡率、</a:t>
            </a:r>
            <a:r>
              <a:rPr lang="en-US" altLang="zh-TW" sz="3200" b="1" dirty="0">
                <a:solidFill>
                  <a:srgbClr val="002060"/>
                </a:solidFill>
                <a:latin typeface="標楷體" panose="03000509000000000000" pitchFamily="65" charset="-120"/>
              </a:rPr>
              <a:t>ICU</a:t>
            </a:r>
            <a:r>
              <a:rPr lang="zh-TW" altLang="en-US" sz="3200" b="1" dirty="0">
                <a:solidFill>
                  <a:srgbClr val="002060"/>
                </a:solidFill>
                <a:latin typeface="標楷體" panose="03000509000000000000" pitchFamily="65" charset="-120"/>
              </a:rPr>
              <a:t>留滯天數及呼吸器使用天數</a:t>
            </a:r>
            <a:r>
              <a:rPr lang="en-US" altLang="zh-TW" sz="3200" b="1" dirty="0">
                <a:solidFill>
                  <a:srgbClr val="002060"/>
                </a:solidFill>
                <a:latin typeface="標楷體" panose="03000509000000000000" pitchFamily="65" charset="-120"/>
              </a:rPr>
              <a:t> </a:t>
            </a:r>
          </a:p>
        </p:txBody>
      </p:sp>
      <p:cxnSp>
        <p:nvCxnSpPr>
          <p:cNvPr id="13" name="直線接點 12">
            <a:extLst>
              <a:ext uri="{FF2B5EF4-FFF2-40B4-BE49-F238E27FC236}">
                <a16:creationId xmlns:a16="http://schemas.microsoft.com/office/drawing/2014/main" id="{DC1ED5BC-34DF-4B76-9EDA-E5220762AD58}"/>
              </a:ext>
            </a:extLst>
          </p:cNvPr>
          <p:cNvCxnSpPr/>
          <p:nvPr/>
        </p:nvCxnSpPr>
        <p:spPr>
          <a:xfrm>
            <a:off x="5070021" y="2490107"/>
            <a:ext cx="31187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線接點 13">
            <a:extLst>
              <a:ext uri="{FF2B5EF4-FFF2-40B4-BE49-F238E27FC236}">
                <a16:creationId xmlns:a16="http://schemas.microsoft.com/office/drawing/2014/main" id="{C6628DD1-41A2-42E8-B44E-7DBCACB140BE}"/>
              </a:ext>
            </a:extLst>
          </p:cNvPr>
          <p:cNvCxnSpPr>
            <a:cxnSpLocks/>
          </p:cNvCxnSpPr>
          <p:nvPr/>
        </p:nvCxnSpPr>
        <p:spPr>
          <a:xfrm>
            <a:off x="516556" y="2732314"/>
            <a:ext cx="192456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3965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2E3FDAFE-5F7D-44EA-B771-68153EBF211C}"/>
              </a:ext>
            </a:extLst>
          </p:cNvPr>
          <p:cNvPicPr>
            <a:picLocks noChangeAspect="1"/>
          </p:cNvPicPr>
          <p:nvPr/>
        </p:nvPicPr>
        <p:blipFill rotWithShape="1">
          <a:blip r:embed="rId3"/>
          <a:srcRect l="10535" t="18713" r="12411" b="36637"/>
          <a:stretch/>
        </p:blipFill>
        <p:spPr>
          <a:xfrm>
            <a:off x="236763" y="0"/>
            <a:ext cx="7715251" cy="2794167"/>
          </a:xfrm>
          <a:prstGeom prst="rect">
            <a:avLst/>
          </a:prstGeom>
        </p:spPr>
      </p:pic>
      <p:pic>
        <p:nvPicPr>
          <p:cNvPr id="3" name="圖片 2">
            <a:extLst>
              <a:ext uri="{FF2B5EF4-FFF2-40B4-BE49-F238E27FC236}">
                <a16:creationId xmlns:a16="http://schemas.microsoft.com/office/drawing/2014/main" id="{989C8777-65F5-47BB-95B3-04E5CC6F2C83}"/>
              </a:ext>
            </a:extLst>
          </p:cNvPr>
          <p:cNvPicPr>
            <a:picLocks noChangeAspect="1"/>
          </p:cNvPicPr>
          <p:nvPr/>
        </p:nvPicPr>
        <p:blipFill rotWithShape="1">
          <a:blip r:embed="rId4"/>
          <a:srcRect l="11160" t="41857" r="12947" b="30286"/>
          <a:stretch/>
        </p:blipFill>
        <p:spPr>
          <a:xfrm>
            <a:off x="65315" y="2857502"/>
            <a:ext cx="8872677" cy="2035496"/>
          </a:xfrm>
          <a:prstGeom prst="rect">
            <a:avLst/>
          </a:prstGeom>
        </p:spPr>
      </p:pic>
      <p:sp>
        <p:nvSpPr>
          <p:cNvPr id="5" name="文字方塊 4">
            <a:extLst>
              <a:ext uri="{FF2B5EF4-FFF2-40B4-BE49-F238E27FC236}">
                <a16:creationId xmlns:a16="http://schemas.microsoft.com/office/drawing/2014/main" id="{435A3BE9-5FE9-4951-9377-0BD5913E8E03}"/>
              </a:ext>
            </a:extLst>
          </p:cNvPr>
          <p:cNvSpPr txBox="1"/>
          <p:nvPr/>
        </p:nvSpPr>
        <p:spPr>
          <a:xfrm>
            <a:off x="204051" y="4892998"/>
            <a:ext cx="8695020" cy="1569660"/>
          </a:xfrm>
          <a:prstGeom prst="rect">
            <a:avLst/>
          </a:prstGeom>
          <a:gradFill>
            <a:gsLst>
              <a:gs pos="0">
                <a:srgbClr val="FFC000"/>
              </a:gs>
              <a:gs pos="0">
                <a:srgbClr val="FFC000"/>
              </a:gs>
              <a:gs pos="0">
                <a:srgbClr val="FFC000"/>
              </a:gs>
              <a:gs pos="0">
                <a:srgbClr val="FFC000"/>
              </a:gs>
              <a:gs pos="10000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eaLnBrk="1" hangingPunct="1">
              <a:defRPr/>
            </a:pPr>
            <a:r>
              <a:rPr lang="zh-TW" altLang="en-US" sz="3200" b="1" dirty="0">
                <a:solidFill>
                  <a:srgbClr val="002060"/>
                </a:solidFill>
                <a:latin typeface="標楷體" panose="03000509000000000000" pitchFamily="65" charset="-120"/>
              </a:rPr>
              <a:t>澳洲多家醫學中心觀察性研究</a:t>
            </a:r>
            <a:r>
              <a:rPr lang="en-US" altLang="zh-TW" sz="3200" b="1" dirty="0">
                <a:solidFill>
                  <a:srgbClr val="002060"/>
                </a:solidFill>
                <a:latin typeface="標楷體" panose="03000509000000000000" pitchFamily="65" charset="-120"/>
              </a:rPr>
              <a:t>490</a:t>
            </a:r>
            <a:r>
              <a:rPr lang="zh-TW" altLang="en-US" sz="3200" b="1" dirty="0">
                <a:solidFill>
                  <a:srgbClr val="002060"/>
                </a:solidFill>
                <a:latin typeface="標楷體" panose="03000509000000000000" pitchFamily="65" charset="-120"/>
              </a:rPr>
              <a:t>位流感住院病人</a:t>
            </a:r>
            <a:r>
              <a:rPr lang="en-US" altLang="zh-TW" sz="3200" b="1" dirty="0">
                <a:solidFill>
                  <a:srgbClr val="002060"/>
                </a:solidFill>
                <a:latin typeface="標楷體" panose="03000509000000000000" pitchFamily="65" charset="-120"/>
              </a:rPr>
              <a:t>,oseltamivir</a:t>
            </a:r>
            <a:r>
              <a:rPr lang="zh-TW" altLang="en-US" sz="3200" b="1" dirty="0">
                <a:solidFill>
                  <a:srgbClr val="002060"/>
                </a:solidFill>
                <a:latin typeface="標楷體" panose="03000509000000000000" pitchFamily="65" charset="-120"/>
              </a:rPr>
              <a:t>早期使用可降低住院死亡率、住院併發症及住院天數</a:t>
            </a:r>
            <a:r>
              <a:rPr lang="en-US" altLang="zh-TW" sz="3200" b="1" dirty="0">
                <a:solidFill>
                  <a:srgbClr val="002060"/>
                </a:solidFill>
                <a:latin typeface="標楷體" panose="03000509000000000000" pitchFamily="65" charset="-120"/>
              </a:rPr>
              <a:t> </a:t>
            </a:r>
          </a:p>
        </p:txBody>
      </p:sp>
      <p:sp>
        <p:nvSpPr>
          <p:cNvPr id="7" name="Rectangle 1">
            <a:extLst>
              <a:ext uri="{FF2B5EF4-FFF2-40B4-BE49-F238E27FC236}">
                <a16:creationId xmlns:a16="http://schemas.microsoft.com/office/drawing/2014/main" id="{31111EF5-6F33-4A8B-BA07-7E286B4F5435}"/>
              </a:ext>
            </a:extLst>
          </p:cNvPr>
          <p:cNvSpPr>
            <a:spLocks noChangeArrowheads="1"/>
          </p:cNvSpPr>
          <p:nvPr/>
        </p:nvSpPr>
        <p:spPr bwMode="auto">
          <a:xfrm>
            <a:off x="7004956" y="6552530"/>
            <a:ext cx="1894115" cy="184666"/>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bg1">
                    <a:lumMod val="75000"/>
                  </a:schemeClr>
                </a:solidFill>
                <a:effectLst/>
                <a:latin typeface="Arial" panose="020B0604020202020204" pitchFamily="34" charset="0"/>
                <a:ea typeface="BlinkMacSystemFont"/>
              </a:rPr>
              <a:t>IJID. </a:t>
            </a:r>
            <a:r>
              <a:rPr kumimoji="0" lang="zh-TW" altLang="zh-TW" sz="1200" b="0" i="0" u="none" strike="noStrike" cap="none" normalizeH="0" baseline="0" dirty="0">
                <a:ln>
                  <a:noFill/>
                </a:ln>
                <a:solidFill>
                  <a:schemeClr val="bg1">
                    <a:lumMod val="75000"/>
                  </a:schemeClr>
                </a:solidFill>
                <a:effectLst/>
                <a:latin typeface="Arial" panose="020B0604020202020204" pitchFamily="34" charset="0"/>
                <a:ea typeface="BlinkMacSystemFont"/>
              </a:rPr>
              <a:t>2021;</a:t>
            </a:r>
            <a:r>
              <a:rPr kumimoji="0" lang="en-US" altLang="zh-TW" sz="1200" b="0" i="0" u="none" strike="noStrike" cap="none" normalizeH="0" baseline="0" dirty="0">
                <a:ln>
                  <a:noFill/>
                </a:ln>
                <a:solidFill>
                  <a:schemeClr val="bg1">
                    <a:lumMod val="75000"/>
                  </a:schemeClr>
                </a:solidFill>
                <a:effectLst/>
                <a:latin typeface="Arial" panose="020B0604020202020204" pitchFamily="34" charset="0"/>
                <a:ea typeface="BlinkMacSystemFont"/>
              </a:rPr>
              <a:t>104</a:t>
            </a:r>
            <a:r>
              <a:rPr kumimoji="0" lang="zh-TW" altLang="zh-TW" sz="1200" b="0" i="0" u="none" strike="noStrike" cap="none" normalizeH="0" baseline="0" dirty="0">
                <a:ln>
                  <a:noFill/>
                </a:ln>
                <a:solidFill>
                  <a:schemeClr val="bg1">
                    <a:lumMod val="75000"/>
                  </a:schemeClr>
                </a:solidFill>
                <a:effectLst/>
                <a:latin typeface="Arial" panose="020B0604020202020204" pitchFamily="34" charset="0"/>
                <a:ea typeface="BlinkMacSystemFont"/>
              </a:rPr>
              <a:t>:</a:t>
            </a:r>
            <a:r>
              <a:rPr kumimoji="0" lang="en-US" altLang="zh-TW" sz="1200" b="0" i="0" u="none" strike="noStrike" cap="none" normalizeH="0" baseline="0" dirty="0">
                <a:ln>
                  <a:noFill/>
                </a:ln>
                <a:solidFill>
                  <a:schemeClr val="bg1">
                    <a:lumMod val="75000"/>
                  </a:schemeClr>
                </a:solidFill>
                <a:effectLst/>
                <a:latin typeface="Arial" panose="020B0604020202020204" pitchFamily="34" charset="0"/>
                <a:ea typeface="BlinkMacSystemFont"/>
              </a:rPr>
              <a:t>232-8</a:t>
            </a:r>
            <a:r>
              <a:rPr kumimoji="0" lang="zh-TW" altLang="zh-TW" sz="1200" b="0" i="0" u="none" strike="noStrike" cap="none" normalizeH="0" baseline="0" dirty="0">
                <a:ln>
                  <a:noFill/>
                </a:ln>
                <a:solidFill>
                  <a:schemeClr val="bg1">
                    <a:lumMod val="75000"/>
                  </a:schemeClr>
                </a:solidFill>
                <a:effectLst/>
                <a:latin typeface="Arial" panose="020B0604020202020204" pitchFamily="34" charset="0"/>
                <a:ea typeface="BlinkMacSystemFont"/>
              </a:rPr>
              <a:t>.</a:t>
            </a:r>
            <a:r>
              <a:rPr kumimoji="0" lang="zh-TW" altLang="zh-TW" sz="600" b="0" i="0" u="none" strike="noStrike" cap="none" normalizeH="0" baseline="0" dirty="0">
                <a:ln>
                  <a:noFill/>
                </a:ln>
                <a:solidFill>
                  <a:schemeClr val="bg1">
                    <a:lumMod val="75000"/>
                  </a:schemeClr>
                </a:solidFill>
                <a:effectLst/>
                <a:latin typeface="Arial" panose="020B0604020202020204" pitchFamily="34" charset="0"/>
              </a:rPr>
              <a:t> </a:t>
            </a:r>
            <a:endParaRPr kumimoji="0" lang="zh-TW" altLang="zh-TW" sz="1800" b="0" i="0" u="none" strike="noStrike" cap="none" normalizeH="0" baseline="0" dirty="0">
              <a:ln>
                <a:noFill/>
              </a:ln>
              <a:solidFill>
                <a:schemeClr val="bg1">
                  <a:lumMod val="75000"/>
                </a:schemeClr>
              </a:solidFill>
              <a:effectLst/>
              <a:latin typeface="Arial" panose="020B0604020202020204" pitchFamily="34" charset="0"/>
            </a:endParaRPr>
          </a:p>
        </p:txBody>
      </p:sp>
      <p:sp>
        <p:nvSpPr>
          <p:cNvPr id="8" name="矩形 7">
            <a:extLst>
              <a:ext uri="{FF2B5EF4-FFF2-40B4-BE49-F238E27FC236}">
                <a16:creationId xmlns:a16="http://schemas.microsoft.com/office/drawing/2014/main" id="{11629F19-206C-4393-9B25-68AD15907DB3}"/>
              </a:ext>
            </a:extLst>
          </p:cNvPr>
          <p:cNvSpPr/>
          <p:nvPr/>
        </p:nvSpPr>
        <p:spPr>
          <a:xfrm>
            <a:off x="5970064" y="2285105"/>
            <a:ext cx="2929007" cy="369332"/>
          </a:xfrm>
          <a:prstGeom prst="rect">
            <a:avLst/>
          </a:prstGeom>
        </p:spPr>
        <p:txBody>
          <a:bodyPr wrap="none">
            <a:spAutoFit/>
          </a:bodyPr>
          <a:lstStyle/>
          <a:p>
            <a:r>
              <a:rPr lang="en-US" altLang="zh-TW" dirty="0">
                <a:solidFill>
                  <a:srgbClr val="9A0000"/>
                </a:solidFill>
              </a:rPr>
              <a:t>January 2016–March 2020</a:t>
            </a:r>
            <a:endParaRPr lang="zh-TW" altLang="en-US" dirty="0">
              <a:solidFill>
                <a:srgbClr val="9A0000"/>
              </a:solidFill>
            </a:endParaRPr>
          </a:p>
        </p:txBody>
      </p:sp>
    </p:spTree>
    <p:extLst>
      <p:ext uri="{BB962C8B-B14F-4D97-AF65-F5344CB8AC3E}">
        <p14:creationId xmlns:p14="http://schemas.microsoft.com/office/powerpoint/2010/main" val="309270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rotWithShape="1">
          <a:blip r:embed="rId3"/>
          <a:srcRect l="11563" t="25190" r="17383" b="53542"/>
          <a:stretch/>
        </p:blipFill>
        <p:spPr bwMode="auto">
          <a:xfrm>
            <a:off x="274320" y="85641"/>
            <a:ext cx="8598076" cy="181322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l="11000" t="22917" r="50625" b="18333"/>
          <a:stretch>
            <a:fillRect/>
          </a:stretch>
        </p:blipFill>
        <p:spPr bwMode="auto">
          <a:xfrm>
            <a:off x="323088" y="2036890"/>
            <a:ext cx="3989832" cy="4581159"/>
          </a:xfrm>
          <a:prstGeom prst="rect">
            <a:avLst/>
          </a:prstGeom>
          <a:noFill/>
          <a:ln w="9525">
            <a:noFill/>
            <a:miter lim="800000"/>
            <a:headEnd/>
            <a:tailEnd/>
          </a:ln>
          <a:effectLst/>
        </p:spPr>
      </p:pic>
      <p:sp>
        <p:nvSpPr>
          <p:cNvPr id="6" name="文字方塊 5"/>
          <p:cNvSpPr txBox="1"/>
          <p:nvPr/>
        </p:nvSpPr>
        <p:spPr>
          <a:xfrm>
            <a:off x="4493989" y="3154680"/>
            <a:ext cx="4495800" cy="2062103"/>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zh-TW" altLang="en-US" sz="3200" b="1" dirty="0">
                <a:solidFill>
                  <a:srgbClr val="002060"/>
                </a:solidFill>
                <a:latin typeface="標楷體" panose="03000509000000000000" pitchFamily="65" charset="-120"/>
              </a:rPr>
              <a:t>隨機分派研究證據顯示在成年流感病人使用</a:t>
            </a:r>
            <a:r>
              <a:rPr lang="en-US" altLang="zh-TW" sz="3200" b="1" dirty="0" err="1">
                <a:solidFill>
                  <a:srgbClr val="002060"/>
                </a:solidFill>
                <a:latin typeface="標楷體" panose="03000509000000000000" pitchFamily="65" charset="-120"/>
              </a:rPr>
              <a:t>Peramivir</a:t>
            </a:r>
            <a:r>
              <a:rPr lang="zh-TW" altLang="en-US" sz="3200" b="1" dirty="0">
                <a:solidFill>
                  <a:srgbClr val="002060"/>
                </a:solidFill>
                <a:latin typeface="標楷體" panose="03000509000000000000" pitchFamily="65" charset="-120"/>
              </a:rPr>
              <a:t>可縮短病程，減少病毒傳播</a:t>
            </a:r>
          </a:p>
        </p:txBody>
      </p:sp>
      <p:sp>
        <p:nvSpPr>
          <p:cNvPr id="4" name="矩形 3"/>
          <p:cNvSpPr/>
          <p:nvPr/>
        </p:nvSpPr>
        <p:spPr>
          <a:xfrm>
            <a:off x="5404757" y="6472594"/>
            <a:ext cx="3776023" cy="276999"/>
          </a:xfrm>
          <a:prstGeom prst="rect">
            <a:avLst/>
          </a:prstGeom>
        </p:spPr>
        <p:txBody>
          <a:bodyPr wrap="square">
            <a:spAutoFit/>
          </a:bodyPr>
          <a:lstStyle/>
          <a:p>
            <a:r>
              <a:rPr lang="en-US" altLang="zh-TW" sz="1200" u="sng" dirty="0" err="1">
                <a:solidFill>
                  <a:schemeClr val="bg1">
                    <a:lumMod val="85000"/>
                  </a:schemeClr>
                </a:solidFill>
              </a:rPr>
              <a:t>Antimicrob</a:t>
            </a:r>
            <a:r>
              <a:rPr lang="en-US" altLang="zh-TW" sz="1200" u="sng" dirty="0">
                <a:solidFill>
                  <a:schemeClr val="bg1">
                    <a:lumMod val="85000"/>
                  </a:schemeClr>
                </a:solidFill>
              </a:rPr>
              <a:t> Agents </a:t>
            </a:r>
            <a:r>
              <a:rPr lang="en-US" altLang="zh-TW" sz="1200" u="sng" dirty="0" err="1">
                <a:solidFill>
                  <a:schemeClr val="bg1">
                    <a:lumMod val="85000"/>
                  </a:schemeClr>
                </a:solidFill>
              </a:rPr>
              <a:t>Chemother</a:t>
            </a:r>
            <a:r>
              <a:rPr lang="en-US" altLang="zh-TW" sz="1200" u="sng" dirty="0">
                <a:solidFill>
                  <a:schemeClr val="bg1">
                    <a:lumMod val="85000"/>
                  </a:schemeClr>
                </a:solidFill>
              </a:rPr>
              <a:t>.</a:t>
            </a:r>
            <a:r>
              <a:rPr lang="zh-TW" altLang="en-US" sz="1200" dirty="0">
                <a:solidFill>
                  <a:schemeClr val="bg1">
                    <a:lumMod val="85000"/>
                  </a:schemeClr>
                </a:solidFill>
              </a:rPr>
              <a:t> </a:t>
            </a:r>
            <a:r>
              <a:rPr lang="en-US" altLang="zh-TW" sz="1200" dirty="0">
                <a:solidFill>
                  <a:schemeClr val="bg1">
                    <a:lumMod val="85000"/>
                  </a:schemeClr>
                </a:solidFill>
              </a:rPr>
              <a:t>2010;54(11):4568-74</a:t>
            </a:r>
            <a:endParaRPr lang="zh-TW" altLang="en-US" sz="1200" dirty="0">
              <a:solidFill>
                <a:schemeClr val="bg1">
                  <a:lumMod val="85000"/>
                </a:schemeClr>
              </a:solidFill>
            </a:endParaRPr>
          </a:p>
        </p:txBody>
      </p:sp>
    </p:spTree>
    <p:extLst>
      <p:ext uri="{BB962C8B-B14F-4D97-AF65-F5344CB8AC3E}">
        <p14:creationId xmlns:p14="http://schemas.microsoft.com/office/powerpoint/2010/main" val="2797402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DAB41C1-AA0C-498B-8DC9-7B2BA513F571}"/>
              </a:ext>
            </a:extLst>
          </p:cNvPr>
          <p:cNvPicPr>
            <a:picLocks noChangeAspect="1"/>
          </p:cNvPicPr>
          <p:nvPr/>
        </p:nvPicPr>
        <p:blipFill rotWithShape="1">
          <a:blip r:embed="rId3"/>
          <a:srcRect l="29018" t="16000" r="12768" b="13143"/>
          <a:stretch/>
        </p:blipFill>
        <p:spPr>
          <a:xfrm>
            <a:off x="16329" y="97972"/>
            <a:ext cx="8196944" cy="6235712"/>
          </a:xfrm>
          <a:prstGeom prst="rect">
            <a:avLst/>
          </a:prstGeom>
        </p:spPr>
      </p:pic>
      <p:sp>
        <p:nvSpPr>
          <p:cNvPr id="5" name="文字方塊 4">
            <a:extLst>
              <a:ext uri="{FF2B5EF4-FFF2-40B4-BE49-F238E27FC236}">
                <a16:creationId xmlns:a16="http://schemas.microsoft.com/office/drawing/2014/main" id="{40D4BF73-61CA-46C3-BA14-7A32D636449E}"/>
              </a:ext>
            </a:extLst>
          </p:cNvPr>
          <p:cNvSpPr txBox="1"/>
          <p:nvPr/>
        </p:nvSpPr>
        <p:spPr>
          <a:xfrm>
            <a:off x="4493989" y="3154680"/>
            <a:ext cx="4495800" cy="3046988"/>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zh-TW" altLang="en-US" sz="3200" b="1" dirty="0">
                <a:solidFill>
                  <a:srgbClr val="002060"/>
                </a:solidFill>
                <a:latin typeface="標楷體" panose="03000509000000000000" pitchFamily="65" charset="-120"/>
              </a:rPr>
              <a:t>隨機分派研究證據顯示在高危險族群流感病人使用</a:t>
            </a:r>
            <a:r>
              <a:rPr lang="en-US" altLang="zh-TW" sz="3200" b="1" dirty="0">
                <a:solidFill>
                  <a:srgbClr val="002060"/>
                </a:solidFill>
                <a:latin typeface="標楷體" panose="03000509000000000000" pitchFamily="65" charset="-120"/>
              </a:rPr>
              <a:t>oseltamivir</a:t>
            </a:r>
            <a:r>
              <a:rPr lang="zh-TW" altLang="en-US" sz="3200" b="1" dirty="0">
                <a:solidFill>
                  <a:srgbClr val="002060"/>
                </a:solidFill>
                <a:latin typeface="標楷體" panose="03000509000000000000" pitchFamily="65" charset="-120"/>
              </a:rPr>
              <a:t>或</a:t>
            </a:r>
            <a:r>
              <a:rPr lang="en-US" altLang="zh-TW" sz="3200" b="1" dirty="0">
                <a:solidFill>
                  <a:srgbClr val="002060"/>
                </a:solidFill>
                <a:latin typeface="標楷體" panose="03000509000000000000" pitchFamily="65" charset="-120"/>
              </a:rPr>
              <a:t>peramivir</a:t>
            </a:r>
            <a:r>
              <a:rPr lang="zh-TW" altLang="en-US" sz="3200" b="1" dirty="0">
                <a:solidFill>
                  <a:srgbClr val="002060"/>
                </a:solidFill>
                <a:latin typeface="標楷體" panose="03000509000000000000" pitchFamily="65" charset="-120"/>
              </a:rPr>
              <a:t>治療，兩者退燒時間及病毒量下降變化無差異</a:t>
            </a:r>
          </a:p>
        </p:txBody>
      </p:sp>
    </p:spTree>
    <p:extLst>
      <p:ext uri="{BB962C8B-B14F-4D97-AF65-F5344CB8AC3E}">
        <p14:creationId xmlns:p14="http://schemas.microsoft.com/office/powerpoint/2010/main" val="2217725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矩形 2"/>
          <p:cNvSpPr/>
          <p:nvPr/>
        </p:nvSpPr>
        <p:spPr>
          <a:xfrm>
            <a:off x="5401116" y="6503117"/>
            <a:ext cx="3742884" cy="276999"/>
          </a:xfrm>
          <a:prstGeom prst="rect">
            <a:avLst/>
          </a:prstGeom>
        </p:spPr>
        <p:txBody>
          <a:bodyPr wrap="none">
            <a:spAutoFit/>
          </a:bodyPr>
          <a:lstStyle/>
          <a:p>
            <a:r>
              <a:rPr lang="en-US" altLang="zh-TW" sz="1200" dirty="0">
                <a:solidFill>
                  <a:schemeClr val="bg1">
                    <a:lumMod val="85000"/>
                  </a:schemeClr>
                </a:solidFill>
              </a:rPr>
              <a:t>Expert Rev Anti Infect </a:t>
            </a:r>
            <a:r>
              <a:rPr lang="en-US" altLang="zh-TW" sz="1200" dirty="0" err="1">
                <a:solidFill>
                  <a:schemeClr val="bg1">
                    <a:lumMod val="85000"/>
                  </a:schemeClr>
                </a:solidFill>
              </a:rPr>
              <a:t>Ther</a:t>
            </a:r>
            <a:r>
              <a:rPr lang="en-US" altLang="zh-TW" sz="1200" dirty="0">
                <a:solidFill>
                  <a:schemeClr val="bg1">
                    <a:lumMod val="85000"/>
                  </a:schemeClr>
                </a:solidFill>
              </a:rPr>
              <a:t>. 2021;19(8):1039-1046. </a:t>
            </a:r>
            <a:endParaRPr lang="zh-TW" altLang="en-US" sz="1200" dirty="0">
              <a:solidFill>
                <a:schemeClr val="bg1">
                  <a:lumMod val="85000"/>
                </a:schemeClr>
              </a:solidFill>
            </a:endParaRPr>
          </a:p>
        </p:txBody>
      </p:sp>
      <p:pic>
        <p:nvPicPr>
          <p:cNvPr id="5" name="圖片 4">
            <a:extLst>
              <a:ext uri="{FF2B5EF4-FFF2-40B4-BE49-F238E27FC236}">
                <a16:creationId xmlns:a16="http://schemas.microsoft.com/office/drawing/2014/main" id="{907C06F6-CA11-4DD4-B257-B95A373B1A5D}"/>
              </a:ext>
            </a:extLst>
          </p:cNvPr>
          <p:cNvPicPr>
            <a:picLocks noChangeAspect="1"/>
          </p:cNvPicPr>
          <p:nvPr/>
        </p:nvPicPr>
        <p:blipFill rotWithShape="1">
          <a:blip r:embed="rId3"/>
          <a:srcRect l="17500" t="25286" r="16518" b="49329"/>
          <a:stretch/>
        </p:blipFill>
        <p:spPr>
          <a:xfrm>
            <a:off x="89805" y="77884"/>
            <a:ext cx="8368394" cy="2012213"/>
          </a:xfrm>
          <a:prstGeom prst="rect">
            <a:avLst/>
          </a:prstGeom>
        </p:spPr>
      </p:pic>
      <p:pic>
        <p:nvPicPr>
          <p:cNvPr id="6" name="圖片 5">
            <a:extLst>
              <a:ext uri="{FF2B5EF4-FFF2-40B4-BE49-F238E27FC236}">
                <a16:creationId xmlns:a16="http://schemas.microsoft.com/office/drawing/2014/main" id="{4B1D833B-AEBC-4BCB-B48E-03DB922474A5}"/>
              </a:ext>
            </a:extLst>
          </p:cNvPr>
          <p:cNvPicPr>
            <a:picLocks noChangeAspect="1"/>
          </p:cNvPicPr>
          <p:nvPr/>
        </p:nvPicPr>
        <p:blipFill rotWithShape="1">
          <a:blip r:embed="rId4"/>
          <a:srcRect l="16429" t="28857" r="25982" b="28714"/>
          <a:stretch/>
        </p:blipFill>
        <p:spPr>
          <a:xfrm>
            <a:off x="195942" y="2090097"/>
            <a:ext cx="7862207" cy="3620272"/>
          </a:xfrm>
          <a:prstGeom prst="rect">
            <a:avLst/>
          </a:prstGeom>
          <a:ln w="228600" cap="sq" cmpd="thickThin">
            <a:solidFill>
              <a:srgbClr val="000000"/>
            </a:solidFill>
            <a:prstDash val="solid"/>
            <a:miter lim="800000"/>
          </a:ln>
          <a:effectLst>
            <a:innerShdw blurRad="76200">
              <a:srgbClr val="000000"/>
            </a:innerShdw>
          </a:effectLst>
        </p:spPr>
      </p:pic>
      <p:sp>
        <p:nvSpPr>
          <p:cNvPr id="9" name="文字方塊 8"/>
          <p:cNvSpPr txBox="1"/>
          <p:nvPr/>
        </p:nvSpPr>
        <p:spPr>
          <a:xfrm>
            <a:off x="298859" y="5163763"/>
            <a:ext cx="4831080" cy="1569660"/>
          </a:xfrm>
          <a:prstGeom prst="rect">
            <a:avLst/>
          </a:prstGeom>
          <a:solidFill>
            <a:srgbClr val="FFC000"/>
          </a:soli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zh-TW" altLang="en-US" sz="3200" b="1" dirty="0">
                <a:solidFill>
                  <a:srgbClr val="002060"/>
                </a:solidFill>
                <a:latin typeface="標楷體" panose="03000509000000000000" pitchFamily="65" charset="-120"/>
              </a:rPr>
              <a:t>退燒時間、死亡率、住院時間、病毒量變化及副作用發生率兩者無差異</a:t>
            </a:r>
          </a:p>
        </p:txBody>
      </p:sp>
    </p:spTree>
    <p:extLst>
      <p:ext uri="{BB962C8B-B14F-4D97-AF65-F5344CB8AC3E}">
        <p14:creationId xmlns:p14="http://schemas.microsoft.com/office/powerpoint/2010/main" val="4261350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Endonuclease inhibitor  </a:t>
            </a:r>
            <a:endParaRPr lang="zh-TW" altLang="en-US" dirty="0"/>
          </a:p>
        </p:txBody>
      </p:sp>
      <p:sp>
        <p:nvSpPr>
          <p:cNvPr id="3" name="內容版面配置區 2"/>
          <p:cNvSpPr>
            <a:spLocks noGrp="1"/>
          </p:cNvSpPr>
          <p:nvPr>
            <p:ph idx="1"/>
          </p:nvPr>
        </p:nvSpPr>
        <p:spPr>
          <a:xfrm>
            <a:off x="768096" y="1768255"/>
            <a:ext cx="7995658" cy="4023360"/>
          </a:xfrm>
        </p:spPr>
        <p:txBody>
          <a:bodyPr>
            <a:normAutofit lnSpcReduction="10000"/>
          </a:bodyPr>
          <a:lstStyle/>
          <a:p>
            <a:pPr>
              <a:buClr>
                <a:schemeClr val="bg2">
                  <a:lumMod val="90000"/>
                </a:schemeClr>
              </a:buClr>
              <a:buSzPct val="60000"/>
              <a:buFont typeface="Wingdings" panose="05000000000000000000" pitchFamily="2" charset="2"/>
              <a:buChar char="u"/>
            </a:pPr>
            <a:r>
              <a:rPr lang="en-US" altLang="zh-TW" sz="3300" b="1" dirty="0">
                <a:solidFill>
                  <a:schemeClr val="tx1">
                    <a:lumMod val="65000"/>
                    <a:lumOff val="35000"/>
                  </a:schemeClr>
                </a:solidFill>
                <a:latin typeface="+mj-ea"/>
                <a:ea typeface="+mj-ea"/>
              </a:rPr>
              <a:t> Mechanism : inhibiting the initiation  </a:t>
            </a:r>
          </a:p>
          <a:p>
            <a:pPr marL="0" indent="0">
              <a:buClr>
                <a:schemeClr val="bg2">
                  <a:lumMod val="90000"/>
                </a:schemeClr>
              </a:buClr>
              <a:buSzPct val="60000"/>
              <a:buNone/>
            </a:pPr>
            <a:r>
              <a:rPr lang="en-US" altLang="zh-TW" sz="3300" b="1" dirty="0">
                <a:solidFill>
                  <a:schemeClr val="tx1">
                    <a:lumMod val="65000"/>
                    <a:lumOff val="35000"/>
                  </a:schemeClr>
                </a:solidFill>
                <a:latin typeface="+mj-ea"/>
                <a:ea typeface="+mj-ea"/>
              </a:rPr>
              <a:t>    of mRNA synthesis </a:t>
            </a:r>
          </a:p>
          <a:p>
            <a:pPr>
              <a:buClr>
                <a:schemeClr val="bg2">
                  <a:lumMod val="90000"/>
                </a:schemeClr>
              </a:buClr>
              <a:buSzPct val="60000"/>
              <a:buFont typeface="Wingdings" panose="05000000000000000000" pitchFamily="2" charset="2"/>
              <a:buChar char="u"/>
            </a:pPr>
            <a:r>
              <a:rPr lang="en-US" altLang="zh-TW" sz="3300" b="1" dirty="0">
                <a:solidFill>
                  <a:schemeClr val="tx1">
                    <a:lumMod val="65000"/>
                    <a:lumOff val="35000"/>
                  </a:schemeClr>
                </a:solidFill>
                <a:latin typeface="+mj-ea"/>
                <a:ea typeface="+mj-ea"/>
              </a:rPr>
              <a:t> Drug : </a:t>
            </a:r>
            <a:r>
              <a:rPr lang="en-US" altLang="zh-TW" sz="3300" b="1" dirty="0" err="1">
                <a:solidFill>
                  <a:schemeClr val="tx1">
                    <a:lumMod val="65000"/>
                    <a:lumOff val="35000"/>
                  </a:schemeClr>
                </a:solidFill>
                <a:latin typeface="+mj-ea"/>
                <a:ea typeface="+mj-ea"/>
              </a:rPr>
              <a:t>Baloxavir</a:t>
            </a:r>
            <a:r>
              <a:rPr lang="en-US" altLang="zh-TW" sz="3300" b="1" dirty="0">
                <a:solidFill>
                  <a:schemeClr val="tx1">
                    <a:lumMod val="65000"/>
                    <a:lumOff val="35000"/>
                  </a:schemeClr>
                </a:solidFill>
                <a:latin typeface="+mj-ea"/>
                <a:ea typeface="+mj-ea"/>
              </a:rPr>
              <a:t> </a:t>
            </a:r>
          </a:p>
          <a:p>
            <a:pPr marL="0" indent="0">
              <a:buClr>
                <a:schemeClr val="bg2">
                  <a:lumMod val="90000"/>
                </a:schemeClr>
              </a:buClr>
              <a:buSzPct val="60000"/>
              <a:buNone/>
            </a:pPr>
            <a:r>
              <a:rPr lang="en-US" altLang="zh-TW" sz="3300" b="1" dirty="0">
                <a:solidFill>
                  <a:schemeClr val="tx1">
                    <a:lumMod val="65000"/>
                    <a:lumOff val="35000"/>
                  </a:schemeClr>
                </a:solidFill>
                <a:latin typeface="+mj-ea"/>
                <a:ea typeface="+mj-ea"/>
              </a:rPr>
              <a:t>    </a:t>
            </a:r>
            <a:r>
              <a:rPr lang="en-US" altLang="zh-TW" dirty="0"/>
              <a:t>(40 mg PO as a single dose; ≥80 kg: 80 mg PO as a single dose)</a:t>
            </a:r>
          </a:p>
          <a:p>
            <a:pPr>
              <a:buClr>
                <a:schemeClr val="bg2">
                  <a:lumMod val="90000"/>
                </a:schemeClr>
              </a:buClr>
              <a:buSzPct val="60000"/>
              <a:buFont typeface="Wingdings" panose="05000000000000000000" pitchFamily="2" charset="2"/>
              <a:buChar char="u"/>
            </a:pPr>
            <a:r>
              <a:rPr lang="en-US" altLang="zh-TW" sz="3300" b="1" dirty="0">
                <a:solidFill>
                  <a:schemeClr val="tx1">
                    <a:lumMod val="65000"/>
                    <a:lumOff val="35000"/>
                  </a:schemeClr>
                </a:solidFill>
                <a:latin typeface="+mj-ea"/>
                <a:ea typeface="+mj-ea"/>
              </a:rPr>
              <a:t> Active against influenza A and B  </a:t>
            </a:r>
          </a:p>
          <a:p>
            <a:pPr marL="0" indent="0">
              <a:buNone/>
            </a:pPr>
            <a:endParaRPr lang="en-US" altLang="zh-TW" sz="3300" b="1" dirty="0">
              <a:solidFill>
                <a:schemeClr val="tx1">
                  <a:lumMod val="65000"/>
                  <a:lumOff val="35000"/>
                </a:schemeClr>
              </a:solidFill>
              <a:latin typeface="+mj-ea"/>
              <a:ea typeface="+mj-ea"/>
            </a:endParaRPr>
          </a:p>
          <a:p>
            <a:pPr marL="0" indent="0">
              <a:buNone/>
            </a:pPr>
            <a:r>
              <a:rPr lang="zh-TW" altLang="en-US" sz="3600" b="1" dirty="0"/>
              <a:t>未來抗病毒藥物主流</a:t>
            </a:r>
          </a:p>
        </p:txBody>
      </p:sp>
      <p:pic>
        <p:nvPicPr>
          <p:cNvPr id="1026" name="Picture 2" descr="Xofluza | 處方藥| 台灣塩野義製藥">
            <a:extLst>
              <a:ext uri="{FF2B5EF4-FFF2-40B4-BE49-F238E27FC236}">
                <a16:creationId xmlns:a16="http://schemas.microsoft.com/office/drawing/2014/main" id="{105C8E9B-C584-41CF-A1E4-B6E3F2613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541" y="4588199"/>
            <a:ext cx="2843213" cy="164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263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err="1"/>
              <a:t>baloxavir</a:t>
            </a:r>
            <a:r>
              <a:rPr lang="en-US" altLang="zh-TW" dirty="0"/>
              <a:t> (</a:t>
            </a:r>
            <a:r>
              <a:rPr lang="en-US" altLang="zh-TW" dirty="0" err="1"/>
              <a:t>xofluza</a:t>
            </a:r>
            <a:r>
              <a:rPr lang="en-US" altLang="zh-TW" dirty="0"/>
              <a:t>)</a:t>
            </a:r>
            <a:endParaRPr kumimoji="1" lang="zh-TW" altLang="en-US" dirty="0"/>
          </a:p>
        </p:txBody>
      </p:sp>
      <p:sp>
        <p:nvSpPr>
          <p:cNvPr id="3" name="內容版面配置區 2"/>
          <p:cNvSpPr>
            <a:spLocks noGrp="1"/>
          </p:cNvSpPr>
          <p:nvPr>
            <p:ph idx="1"/>
          </p:nvPr>
        </p:nvSpPr>
        <p:spPr/>
        <p:txBody>
          <a:bodyPr/>
          <a:lstStyle/>
          <a:p>
            <a:endParaRPr lang="zh-TW" altLang="en-US"/>
          </a:p>
        </p:txBody>
      </p:sp>
      <p:pic>
        <p:nvPicPr>
          <p:cNvPr id="6" name="圖片 5"/>
          <p:cNvPicPr>
            <a:picLocks noChangeAspect="1"/>
          </p:cNvPicPr>
          <p:nvPr/>
        </p:nvPicPr>
        <p:blipFill rotWithShape="1">
          <a:blip r:embed="rId3"/>
          <a:srcRect l="47822" t="25754" r="20098" b="15280"/>
          <a:stretch/>
        </p:blipFill>
        <p:spPr>
          <a:xfrm>
            <a:off x="298764" y="1874067"/>
            <a:ext cx="4227969" cy="4371512"/>
          </a:xfrm>
          <a:prstGeom prst="rect">
            <a:avLst/>
          </a:prstGeom>
        </p:spPr>
      </p:pic>
      <p:pic>
        <p:nvPicPr>
          <p:cNvPr id="9" name="圖片 8"/>
          <p:cNvPicPr>
            <a:picLocks noChangeAspect="1"/>
          </p:cNvPicPr>
          <p:nvPr/>
        </p:nvPicPr>
        <p:blipFill rotWithShape="1">
          <a:blip r:embed="rId4"/>
          <a:srcRect l="11304" t="19094" r="6914" b="27396"/>
          <a:stretch/>
        </p:blipFill>
        <p:spPr>
          <a:xfrm>
            <a:off x="371191" y="81481"/>
            <a:ext cx="8084745" cy="2003351"/>
          </a:xfrm>
          <a:prstGeom prst="rect">
            <a:avLst/>
          </a:prstGeom>
        </p:spPr>
      </p:pic>
      <p:pic>
        <p:nvPicPr>
          <p:cNvPr id="7" name="圖片 6"/>
          <p:cNvPicPr>
            <a:picLocks noChangeAspect="1"/>
          </p:cNvPicPr>
          <p:nvPr/>
        </p:nvPicPr>
        <p:blipFill rotWithShape="1">
          <a:blip r:embed="rId5"/>
          <a:srcRect l="21996" t="11153" r="49291" b="10343"/>
          <a:stretch/>
        </p:blipFill>
        <p:spPr>
          <a:xfrm>
            <a:off x="4617269" y="1666557"/>
            <a:ext cx="4117311" cy="5109962"/>
          </a:xfrm>
          <a:prstGeom prst="rect">
            <a:avLst/>
          </a:prstGeom>
        </p:spPr>
      </p:pic>
      <p:sp>
        <p:nvSpPr>
          <p:cNvPr id="10" name="文字方塊 9"/>
          <p:cNvSpPr txBox="1"/>
          <p:nvPr/>
        </p:nvSpPr>
        <p:spPr>
          <a:xfrm>
            <a:off x="62074" y="4740747"/>
            <a:ext cx="5114082" cy="1938992"/>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zh-TW" altLang="en-US" sz="2400" b="1" dirty="0">
                <a:solidFill>
                  <a:srgbClr val="002060"/>
                </a:solidFill>
                <a:latin typeface="標楷體" panose="03000509000000000000" pitchFamily="65" charset="-120"/>
              </a:rPr>
              <a:t>隨機分派研究證據顯示在健康成人</a:t>
            </a:r>
            <a:endParaRPr lang="en-US" altLang="zh-TW" sz="2400" b="1" dirty="0">
              <a:solidFill>
                <a:srgbClr val="002060"/>
              </a:solidFill>
              <a:latin typeface="標楷體" panose="03000509000000000000" pitchFamily="65" charset="-120"/>
            </a:endParaRPr>
          </a:p>
          <a:p>
            <a:pPr>
              <a:defRPr/>
            </a:pPr>
            <a:r>
              <a:rPr lang="zh-TW" altLang="en-US" sz="2400" b="1" dirty="0">
                <a:solidFill>
                  <a:srgbClr val="002060"/>
                </a:solidFill>
                <a:latin typeface="標楷體" panose="03000509000000000000" pitchFamily="65" charset="-120"/>
              </a:rPr>
              <a:t>與</a:t>
            </a:r>
            <a:r>
              <a:rPr lang="en-US" altLang="zh-TW" sz="2400" b="1" dirty="0">
                <a:solidFill>
                  <a:srgbClr val="002060"/>
                </a:solidFill>
                <a:latin typeface="標楷體" panose="03000509000000000000" pitchFamily="65" charset="-120"/>
              </a:rPr>
              <a:t>placebo</a:t>
            </a:r>
            <a:r>
              <a:rPr lang="zh-TW" altLang="en-US" sz="2400" b="1" dirty="0">
                <a:solidFill>
                  <a:srgbClr val="002060"/>
                </a:solidFill>
                <a:latin typeface="標楷體" panose="03000509000000000000" pitchFamily="65" charset="-120"/>
              </a:rPr>
              <a:t>相比可縮短臨床症狀</a:t>
            </a:r>
            <a:r>
              <a:rPr lang="en-US" altLang="zh-TW" sz="2400" b="1" dirty="0">
                <a:solidFill>
                  <a:srgbClr val="002060"/>
                </a:solidFill>
                <a:latin typeface="標楷體" panose="03000509000000000000" pitchFamily="65" charset="-120"/>
              </a:rPr>
              <a:t>(53.7</a:t>
            </a:r>
            <a:r>
              <a:rPr lang="zh-TW" altLang="en-US" sz="2400" b="1" dirty="0">
                <a:solidFill>
                  <a:srgbClr val="002060"/>
                </a:solidFill>
                <a:latin typeface="標楷體" panose="03000509000000000000" pitchFamily="65" charset="-120"/>
              </a:rPr>
              <a:t>小時 </a:t>
            </a:r>
            <a:r>
              <a:rPr lang="en-US" altLang="zh-TW" sz="2400" b="1" dirty="0">
                <a:solidFill>
                  <a:srgbClr val="002060"/>
                </a:solidFill>
                <a:latin typeface="標楷體" panose="03000509000000000000" pitchFamily="65" charset="-120"/>
              </a:rPr>
              <a:t>vs 80.2</a:t>
            </a:r>
            <a:r>
              <a:rPr lang="zh-TW" altLang="en-US" sz="2400" b="1" dirty="0">
                <a:solidFill>
                  <a:srgbClr val="002060"/>
                </a:solidFill>
                <a:latin typeface="標楷體" panose="03000509000000000000" pitchFamily="65" charset="-120"/>
              </a:rPr>
              <a:t>小時</a:t>
            </a:r>
            <a:r>
              <a:rPr lang="en-US" altLang="zh-TW" sz="2400" b="1" dirty="0">
                <a:solidFill>
                  <a:srgbClr val="002060"/>
                </a:solidFill>
                <a:latin typeface="標楷體" panose="03000509000000000000" pitchFamily="65" charset="-120"/>
              </a:rPr>
              <a:t>)</a:t>
            </a:r>
            <a:r>
              <a:rPr lang="zh-TW" altLang="en-US" sz="2400" b="1" dirty="0">
                <a:solidFill>
                  <a:srgbClr val="002060"/>
                </a:solidFill>
                <a:latin typeface="標楷體" panose="03000509000000000000" pitchFamily="65" charset="-120"/>
              </a:rPr>
              <a:t>及減少病毒傳播</a:t>
            </a:r>
            <a:endParaRPr lang="en-US" altLang="zh-TW" sz="2400" b="1" dirty="0">
              <a:solidFill>
                <a:srgbClr val="002060"/>
              </a:solidFill>
              <a:latin typeface="標楷體" panose="03000509000000000000" pitchFamily="65" charset="-120"/>
            </a:endParaRPr>
          </a:p>
          <a:p>
            <a:pPr>
              <a:defRPr/>
            </a:pPr>
            <a:r>
              <a:rPr lang="zh-TW" altLang="en-US" sz="2400" b="1" dirty="0">
                <a:solidFill>
                  <a:srgbClr val="002060"/>
                </a:solidFill>
                <a:latin typeface="標楷體" panose="03000509000000000000" pitchFamily="65" charset="-120"/>
              </a:rPr>
              <a:t>與</a:t>
            </a:r>
            <a:r>
              <a:rPr lang="en-US" altLang="zh-TW" sz="2400" b="1" dirty="0">
                <a:solidFill>
                  <a:srgbClr val="002060"/>
                </a:solidFill>
                <a:latin typeface="標楷體" panose="03000509000000000000" pitchFamily="65" charset="-120"/>
              </a:rPr>
              <a:t>oseltamivir</a:t>
            </a:r>
            <a:r>
              <a:rPr lang="zh-TW" altLang="en-US" sz="2400" b="1" dirty="0">
                <a:solidFill>
                  <a:srgbClr val="002060"/>
                </a:solidFill>
                <a:latin typeface="標楷體" panose="03000509000000000000" pitchFamily="65" charset="-120"/>
              </a:rPr>
              <a:t>相比可減少病毒傳播</a:t>
            </a:r>
            <a:r>
              <a:rPr lang="en-US" altLang="zh-TW" sz="2400" b="1" dirty="0">
                <a:solidFill>
                  <a:srgbClr val="002060"/>
                </a:solidFill>
                <a:latin typeface="標楷體" panose="03000509000000000000" pitchFamily="65" charset="-120"/>
              </a:rPr>
              <a:t>(24</a:t>
            </a:r>
            <a:r>
              <a:rPr lang="zh-TW" altLang="en-US" sz="2400" b="1" dirty="0">
                <a:solidFill>
                  <a:srgbClr val="002060"/>
                </a:solidFill>
                <a:latin typeface="標楷體" panose="03000509000000000000" pitchFamily="65" charset="-120"/>
              </a:rPr>
              <a:t>小時 </a:t>
            </a:r>
            <a:r>
              <a:rPr lang="en-US" altLang="zh-TW" sz="2400" b="1" dirty="0">
                <a:solidFill>
                  <a:srgbClr val="002060"/>
                </a:solidFill>
                <a:latin typeface="標楷體" panose="03000509000000000000" pitchFamily="65" charset="-120"/>
              </a:rPr>
              <a:t>vs 72</a:t>
            </a:r>
            <a:r>
              <a:rPr lang="zh-TW" altLang="en-US" sz="2400" b="1" dirty="0">
                <a:solidFill>
                  <a:srgbClr val="002060"/>
                </a:solidFill>
                <a:latin typeface="標楷體" panose="03000509000000000000" pitchFamily="65" charset="-120"/>
              </a:rPr>
              <a:t>小時</a:t>
            </a:r>
            <a:r>
              <a:rPr lang="en-US" altLang="zh-TW" sz="2400" b="1" dirty="0">
                <a:solidFill>
                  <a:srgbClr val="002060"/>
                </a:solidFill>
                <a:latin typeface="標楷體" panose="03000509000000000000" pitchFamily="65" charset="-120"/>
              </a:rPr>
              <a:t>)</a:t>
            </a:r>
            <a:endParaRPr lang="zh-TW" altLang="en-US" sz="2400" b="1" dirty="0">
              <a:solidFill>
                <a:srgbClr val="002060"/>
              </a:solidFill>
              <a:latin typeface="標楷體" panose="03000509000000000000" pitchFamily="65" charset="-120"/>
            </a:endParaRPr>
          </a:p>
        </p:txBody>
      </p:sp>
      <p:sp>
        <p:nvSpPr>
          <p:cNvPr id="11" name="矩形 10"/>
          <p:cNvSpPr/>
          <p:nvPr/>
        </p:nvSpPr>
        <p:spPr>
          <a:xfrm>
            <a:off x="6278103" y="6402740"/>
            <a:ext cx="2480166" cy="276999"/>
          </a:xfrm>
          <a:prstGeom prst="rect">
            <a:avLst/>
          </a:prstGeom>
          <a:solidFill>
            <a:schemeClr val="bg1">
              <a:lumMod val="10000"/>
              <a:lumOff val="90000"/>
            </a:schemeClr>
          </a:solidFill>
        </p:spPr>
        <p:txBody>
          <a:bodyPr wrap="none">
            <a:spAutoFit/>
          </a:bodyPr>
          <a:lstStyle/>
          <a:p>
            <a:r>
              <a:rPr lang="en-US" altLang="zh-TW" sz="1200" u="sng" dirty="0">
                <a:solidFill>
                  <a:srgbClr val="002060"/>
                </a:solidFill>
              </a:rPr>
              <a:t>N </a:t>
            </a:r>
            <a:r>
              <a:rPr lang="en-US" altLang="zh-TW" sz="1200" u="sng" dirty="0" err="1">
                <a:solidFill>
                  <a:srgbClr val="002060"/>
                </a:solidFill>
              </a:rPr>
              <a:t>Engl</a:t>
            </a:r>
            <a:r>
              <a:rPr lang="en-US" altLang="zh-TW" sz="1200" u="sng" dirty="0">
                <a:solidFill>
                  <a:srgbClr val="002060"/>
                </a:solidFill>
              </a:rPr>
              <a:t> J Med.</a:t>
            </a:r>
            <a:r>
              <a:rPr lang="en-US" altLang="zh-TW" sz="1200" dirty="0">
                <a:solidFill>
                  <a:srgbClr val="002060"/>
                </a:solidFill>
              </a:rPr>
              <a:t> 2018;379(10):913-23</a:t>
            </a:r>
            <a:endParaRPr lang="zh-TW" altLang="en-US" sz="1200" dirty="0">
              <a:solidFill>
                <a:srgbClr val="002060"/>
              </a:solidFill>
            </a:endParaRPr>
          </a:p>
        </p:txBody>
      </p:sp>
      <p:sp>
        <p:nvSpPr>
          <p:cNvPr id="12" name="文字方塊 11">
            <a:extLst>
              <a:ext uri="{FF2B5EF4-FFF2-40B4-BE49-F238E27FC236}">
                <a16:creationId xmlns:a16="http://schemas.microsoft.com/office/drawing/2014/main" id="{50AB9685-48F4-4E81-9DEE-CA069E65E0C2}"/>
              </a:ext>
            </a:extLst>
          </p:cNvPr>
          <p:cNvSpPr txBox="1"/>
          <p:nvPr/>
        </p:nvSpPr>
        <p:spPr>
          <a:xfrm>
            <a:off x="5941865" y="973620"/>
            <a:ext cx="2653393" cy="461665"/>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en-US" altLang="zh-TW" sz="2400" b="1" dirty="0">
                <a:solidFill>
                  <a:srgbClr val="002060"/>
                </a:solidFill>
                <a:latin typeface="標楷體" panose="03000509000000000000" pitchFamily="65" charset="-120"/>
              </a:rPr>
              <a:t>CAPSTONE-1 study</a:t>
            </a:r>
            <a:endParaRPr lang="zh-TW" altLang="en-US" sz="2400" b="1" dirty="0">
              <a:solidFill>
                <a:srgbClr val="002060"/>
              </a:solidFill>
              <a:latin typeface="標楷體" panose="03000509000000000000" pitchFamily="65" charset="-120"/>
            </a:endParaRPr>
          </a:p>
        </p:txBody>
      </p:sp>
    </p:spTree>
    <p:extLst>
      <p:ext uri="{BB962C8B-B14F-4D97-AF65-F5344CB8AC3E}">
        <p14:creationId xmlns:p14="http://schemas.microsoft.com/office/powerpoint/2010/main" val="520740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大綱</a:t>
            </a:r>
          </a:p>
        </p:txBody>
      </p:sp>
      <p:sp>
        <p:nvSpPr>
          <p:cNvPr id="3" name="內容版面配置區 2"/>
          <p:cNvSpPr>
            <a:spLocks noGrp="1"/>
          </p:cNvSpPr>
          <p:nvPr>
            <p:ph idx="1"/>
          </p:nvPr>
        </p:nvSpPr>
        <p:spPr/>
        <p:txBody>
          <a:bodyPr>
            <a:normAutofit/>
          </a:bodyPr>
          <a:lstStyle/>
          <a:p>
            <a:pPr>
              <a:buClr>
                <a:schemeClr val="bg2">
                  <a:lumMod val="75000"/>
                </a:schemeClr>
              </a:buClr>
              <a:buSzPct val="60000"/>
              <a:buFont typeface="Wingdings" panose="05000000000000000000" pitchFamily="2" charset="2"/>
              <a:buChar char="u"/>
            </a:pPr>
            <a:r>
              <a:rPr lang="zh-TW" altLang="en-US" sz="3600" b="1" dirty="0">
                <a:solidFill>
                  <a:schemeClr val="tx1">
                    <a:lumMod val="65000"/>
                    <a:lumOff val="35000"/>
                  </a:schemeClr>
                </a:solidFill>
                <a:latin typeface="+mj-ea"/>
                <a:ea typeface="+mj-ea"/>
              </a:rPr>
              <a:t>抗流感病毒藥物機轉及實證</a:t>
            </a:r>
            <a:endParaRPr lang="en-US" altLang="zh-TW" sz="3600" b="1" dirty="0">
              <a:solidFill>
                <a:schemeClr val="tx1">
                  <a:lumMod val="65000"/>
                  <a:lumOff val="35000"/>
                </a:schemeClr>
              </a:solidFill>
              <a:latin typeface="+mj-ea"/>
              <a:ea typeface="+mj-ea"/>
            </a:endParaRPr>
          </a:p>
          <a:p>
            <a:pPr>
              <a:buClr>
                <a:schemeClr val="bg2">
                  <a:lumMod val="75000"/>
                </a:schemeClr>
              </a:buClr>
              <a:buSzPct val="60000"/>
              <a:buFont typeface="Wingdings" panose="05000000000000000000" pitchFamily="2" charset="2"/>
              <a:buChar char="u"/>
            </a:pPr>
            <a:r>
              <a:rPr lang="zh-TW" altLang="en-US" sz="3600" b="1" dirty="0">
                <a:solidFill>
                  <a:schemeClr val="tx1">
                    <a:lumMod val="65000"/>
                    <a:lumOff val="35000"/>
                  </a:schemeClr>
                </a:solidFill>
                <a:latin typeface="+mj-ea"/>
                <a:ea typeface="+mj-ea"/>
              </a:rPr>
              <a:t>抗流感病毒藥物抗藥性現況</a:t>
            </a:r>
            <a:endParaRPr lang="en-US" altLang="zh-TW" sz="3600" b="1" dirty="0">
              <a:solidFill>
                <a:schemeClr val="tx1">
                  <a:lumMod val="65000"/>
                  <a:lumOff val="35000"/>
                </a:schemeClr>
              </a:solidFill>
              <a:latin typeface="+mj-ea"/>
              <a:ea typeface="+mj-ea"/>
            </a:endParaRPr>
          </a:p>
          <a:p>
            <a:pPr>
              <a:buClr>
                <a:schemeClr val="bg2">
                  <a:lumMod val="75000"/>
                </a:schemeClr>
              </a:buClr>
              <a:buSzPct val="60000"/>
              <a:buFont typeface="Wingdings" panose="05000000000000000000" pitchFamily="2" charset="2"/>
              <a:buChar char="u"/>
            </a:pPr>
            <a:r>
              <a:rPr lang="zh-TW" altLang="en-US" sz="3600" b="1" dirty="0">
                <a:solidFill>
                  <a:schemeClr val="tx1">
                    <a:lumMod val="65000"/>
                    <a:lumOff val="35000"/>
                  </a:schemeClr>
                </a:solidFill>
                <a:latin typeface="+mj-ea"/>
                <a:ea typeface="+mj-ea"/>
              </a:rPr>
              <a:t>新機轉抗病毒藥物</a:t>
            </a:r>
          </a:p>
          <a:p>
            <a:pPr>
              <a:buClr>
                <a:schemeClr val="bg2">
                  <a:lumMod val="75000"/>
                </a:schemeClr>
              </a:buClr>
              <a:buSzPct val="60000"/>
              <a:buFont typeface="Wingdings" panose="05000000000000000000" pitchFamily="2" charset="2"/>
              <a:buChar char="u"/>
            </a:pPr>
            <a:r>
              <a:rPr lang="zh-TW" altLang="en-US" sz="3600" b="1" dirty="0">
                <a:solidFill>
                  <a:schemeClr val="tx1">
                    <a:lumMod val="65000"/>
                    <a:lumOff val="35000"/>
                  </a:schemeClr>
                </a:solidFill>
                <a:latin typeface="+mj-ea"/>
                <a:ea typeface="+mj-ea"/>
              </a:rPr>
              <a:t>流感藥物治療準則及建議</a:t>
            </a:r>
            <a:endParaRPr lang="en-US" altLang="zh-TW" sz="3600" b="1" dirty="0">
              <a:solidFill>
                <a:schemeClr val="tx1">
                  <a:lumMod val="65000"/>
                  <a:lumOff val="35000"/>
                </a:schemeClr>
              </a:solidFill>
              <a:latin typeface="+mj-ea"/>
              <a:ea typeface="+mj-ea"/>
            </a:endParaRPr>
          </a:p>
          <a:p>
            <a:pPr>
              <a:buClr>
                <a:schemeClr val="bg2">
                  <a:lumMod val="75000"/>
                </a:schemeClr>
              </a:buClr>
              <a:buSzPct val="60000"/>
              <a:buFont typeface="Wingdings" panose="05000000000000000000" pitchFamily="2" charset="2"/>
              <a:buChar char="u"/>
            </a:pPr>
            <a:endParaRPr lang="en-US" altLang="zh-TW" sz="3200" dirty="0"/>
          </a:p>
          <a:p>
            <a:endParaRPr lang="zh-TW"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1279FAE-8FA7-408D-9015-CD7ECA375FC9}"/>
              </a:ext>
            </a:extLst>
          </p:cNvPr>
          <p:cNvPicPr>
            <a:picLocks noChangeAspect="1"/>
          </p:cNvPicPr>
          <p:nvPr/>
        </p:nvPicPr>
        <p:blipFill rotWithShape="1">
          <a:blip r:embed="rId2"/>
          <a:srcRect l="15625" t="15429" r="6072" b="6857"/>
          <a:stretch/>
        </p:blipFill>
        <p:spPr>
          <a:xfrm>
            <a:off x="0" y="163285"/>
            <a:ext cx="8825593" cy="5474485"/>
          </a:xfrm>
          <a:prstGeom prst="rect">
            <a:avLst/>
          </a:prstGeom>
        </p:spPr>
      </p:pic>
      <p:pic>
        <p:nvPicPr>
          <p:cNvPr id="6" name="圖片 5">
            <a:extLst>
              <a:ext uri="{FF2B5EF4-FFF2-40B4-BE49-F238E27FC236}">
                <a16:creationId xmlns:a16="http://schemas.microsoft.com/office/drawing/2014/main" id="{2FA2CD6C-6608-4A24-8E6C-7F0C86E60EF6}"/>
              </a:ext>
            </a:extLst>
          </p:cNvPr>
          <p:cNvPicPr>
            <a:picLocks noChangeAspect="1"/>
          </p:cNvPicPr>
          <p:nvPr/>
        </p:nvPicPr>
        <p:blipFill rotWithShape="1">
          <a:blip r:embed="rId3"/>
          <a:srcRect l="28929" t="37572" r="4822" b="16286"/>
          <a:stretch/>
        </p:blipFill>
        <p:spPr>
          <a:xfrm>
            <a:off x="1543049" y="3212977"/>
            <a:ext cx="7282544" cy="3170164"/>
          </a:xfrm>
          <a:prstGeom prst="rect">
            <a:avLst/>
          </a:prstGeom>
        </p:spPr>
      </p:pic>
      <p:cxnSp>
        <p:nvCxnSpPr>
          <p:cNvPr id="7" name="直線接點 6">
            <a:extLst>
              <a:ext uri="{FF2B5EF4-FFF2-40B4-BE49-F238E27FC236}">
                <a16:creationId xmlns:a16="http://schemas.microsoft.com/office/drawing/2014/main" id="{DEBE07F6-4642-41B7-BC1D-A359D9A72A14}"/>
              </a:ext>
            </a:extLst>
          </p:cNvPr>
          <p:cNvCxnSpPr>
            <a:cxnSpLocks/>
          </p:cNvCxnSpPr>
          <p:nvPr/>
        </p:nvCxnSpPr>
        <p:spPr>
          <a:xfrm>
            <a:off x="4376057" y="4090307"/>
            <a:ext cx="419644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線接點 8">
            <a:extLst>
              <a:ext uri="{FF2B5EF4-FFF2-40B4-BE49-F238E27FC236}">
                <a16:creationId xmlns:a16="http://schemas.microsoft.com/office/drawing/2014/main" id="{E19C7FA2-1AF5-432F-9225-46BEF0002B21}"/>
              </a:ext>
            </a:extLst>
          </p:cNvPr>
          <p:cNvCxnSpPr/>
          <p:nvPr/>
        </p:nvCxnSpPr>
        <p:spPr>
          <a:xfrm>
            <a:off x="2702378" y="4269922"/>
            <a:ext cx="31187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5" name="圖片 4">
            <a:extLst>
              <a:ext uri="{FF2B5EF4-FFF2-40B4-BE49-F238E27FC236}">
                <a16:creationId xmlns:a16="http://schemas.microsoft.com/office/drawing/2014/main" id="{DF3902A2-6BA7-4572-89C6-26E9419AA980}"/>
              </a:ext>
            </a:extLst>
          </p:cNvPr>
          <p:cNvPicPr>
            <a:picLocks noChangeAspect="1"/>
          </p:cNvPicPr>
          <p:nvPr/>
        </p:nvPicPr>
        <p:blipFill rotWithShape="1">
          <a:blip r:embed="rId4"/>
          <a:srcRect l="50000" t="37572" r="4375" b="6429"/>
          <a:stretch/>
        </p:blipFill>
        <p:spPr>
          <a:xfrm>
            <a:off x="240846" y="2000250"/>
            <a:ext cx="4171950" cy="3200401"/>
          </a:xfrm>
          <a:prstGeom prst="rect">
            <a:avLst/>
          </a:prstGeom>
        </p:spPr>
      </p:pic>
      <p:sp>
        <p:nvSpPr>
          <p:cNvPr id="10" name="文字方塊 9">
            <a:extLst>
              <a:ext uri="{FF2B5EF4-FFF2-40B4-BE49-F238E27FC236}">
                <a16:creationId xmlns:a16="http://schemas.microsoft.com/office/drawing/2014/main" id="{0657B927-3B07-49DE-A6D5-BE0D24B8F719}"/>
              </a:ext>
            </a:extLst>
          </p:cNvPr>
          <p:cNvSpPr txBox="1"/>
          <p:nvPr/>
        </p:nvSpPr>
        <p:spPr>
          <a:xfrm>
            <a:off x="3531897" y="4771025"/>
            <a:ext cx="5114082" cy="1569660"/>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zh-TW" altLang="en-US" sz="2400" b="1" dirty="0">
                <a:solidFill>
                  <a:srgbClr val="002060"/>
                </a:solidFill>
                <a:latin typeface="標楷體" panose="03000509000000000000" pitchFamily="65" charset="-120"/>
              </a:rPr>
              <a:t>隨機分派研究證據顯示在高風險族群</a:t>
            </a:r>
            <a:endParaRPr lang="en-US" altLang="zh-TW" sz="2400" b="1" dirty="0">
              <a:solidFill>
                <a:srgbClr val="002060"/>
              </a:solidFill>
              <a:latin typeface="標楷體" panose="03000509000000000000" pitchFamily="65" charset="-120"/>
            </a:endParaRPr>
          </a:p>
          <a:p>
            <a:pPr>
              <a:defRPr/>
            </a:pPr>
            <a:r>
              <a:rPr lang="zh-TW" altLang="en-US" sz="2400" b="1" dirty="0">
                <a:solidFill>
                  <a:srgbClr val="002060"/>
                </a:solidFill>
                <a:latin typeface="標楷體" panose="03000509000000000000" pitchFamily="65" charset="-120"/>
              </a:rPr>
              <a:t>與</a:t>
            </a:r>
            <a:r>
              <a:rPr lang="en-US" altLang="zh-TW" sz="2400" b="1" dirty="0">
                <a:solidFill>
                  <a:srgbClr val="002060"/>
                </a:solidFill>
                <a:latin typeface="標楷體" panose="03000509000000000000" pitchFamily="65" charset="-120"/>
              </a:rPr>
              <a:t>placebo</a:t>
            </a:r>
            <a:r>
              <a:rPr lang="zh-TW" altLang="en-US" sz="2400" b="1" dirty="0">
                <a:solidFill>
                  <a:srgbClr val="002060"/>
                </a:solidFill>
                <a:latin typeface="標楷體" panose="03000509000000000000" pitchFamily="65" charset="-120"/>
              </a:rPr>
              <a:t>相比可縮短臨床症狀</a:t>
            </a:r>
            <a:r>
              <a:rPr lang="en-US" altLang="zh-TW" sz="2400" b="1" dirty="0">
                <a:solidFill>
                  <a:srgbClr val="002060"/>
                </a:solidFill>
                <a:latin typeface="標楷體" panose="03000509000000000000" pitchFamily="65" charset="-120"/>
              </a:rPr>
              <a:t>(73.2</a:t>
            </a:r>
            <a:r>
              <a:rPr lang="zh-TW" altLang="en-US" sz="2400" b="1" dirty="0">
                <a:solidFill>
                  <a:srgbClr val="002060"/>
                </a:solidFill>
                <a:latin typeface="標楷體" panose="03000509000000000000" pitchFamily="65" charset="-120"/>
              </a:rPr>
              <a:t>小時 </a:t>
            </a:r>
            <a:r>
              <a:rPr lang="en-US" altLang="zh-TW" sz="2400" b="1" dirty="0">
                <a:solidFill>
                  <a:srgbClr val="002060"/>
                </a:solidFill>
                <a:latin typeface="標楷體" panose="03000509000000000000" pitchFamily="65" charset="-120"/>
              </a:rPr>
              <a:t>vs 102.3</a:t>
            </a:r>
            <a:r>
              <a:rPr lang="zh-TW" altLang="en-US" sz="2400" b="1" dirty="0">
                <a:solidFill>
                  <a:srgbClr val="002060"/>
                </a:solidFill>
                <a:latin typeface="標楷體" panose="03000509000000000000" pitchFamily="65" charset="-120"/>
              </a:rPr>
              <a:t>小時</a:t>
            </a:r>
            <a:r>
              <a:rPr lang="en-US" altLang="zh-TW" sz="2400" b="1" dirty="0">
                <a:solidFill>
                  <a:srgbClr val="002060"/>
                </a:solidFill>
                <a:latin typeface="標楷體" panose="03000509000000000000" pitchFamily="65" charset="-120"/>
              </a:rPr>
              <a:t>)</a:t>
            </a:r>
            <a:r>
              <a:rPr lang="zh-TW" altLang="en-US" sz="2400" b="1" dirty="0">
                <a:solidFill>
                  <a:srgbClr val="002060"/>
                </a:solidFill>
                <a:latin typeface="標楷體" panose="03000509000000000000" pitchFamily="65" charset="-120"/>
              </a:rPr>
              <a:t>及減少病毒傳播</a:t>
            </a:r>
            <a:endParaRPr lang="en-US" altLang="zh-TW" sz="2400" b="1" dirty="0">
              <a:solidFill>
                <a:srgbClr val="002060"/>
              </a:solidFill>
              <a:latin typeface="標楷體" panose="03000509000000000000" pitchFamily="65" charset="-120"/>
            </a:endParaRPr>
          </a:p>
          <a:p>
            <a:pPr>
              <a:defRPr/>
            </a:pPr>
            <a:r>
              <a:rPr lang="zh-TW" altLang="en-US" sz="2400" b="1" dirty="0">
                <a:solidFill>
                  <a:srgbClr val="002060"/>
                </a:solidFill>
                <a:latin typeface="標楷體" panose="03000509000000000000" pitchFamily="65" charset="-120"/>
              </a:rPr>
              <a:t>與</a:t>
            </a:r>
            <a:r>
              <a:rPr lang="en-US" altLang="zh-TW" sz="2400" b="1" dirty="0">
                <a:solidFill>
                  <a:srgbClr val="002060"/>
                </a:solidFill>
                <a:latin typeface="標楷體" panose="03000509000000000000" pitchFamily="65" charset="-120"/>
              </a:rPr>
              <a:t>oseltamivir</a:t>
            </a:r>
            <a:r>
              <a:rPr lang="zh-TW" altLang="en-US" sz="2400" b="1" dirty="0">
                <a:solidFill>
                  <a:srgbClr val="002060"/>
                </a:solidFill>
                <a:latin typeface="標楷體" panose="03000509000000000000" pitchFamily="65" charset="-120"/>
              </a:rPr>
              <a:t>相比可縮短病毒傳播</a:t>
            </a:r>
          </a:p>
        </p:txBody>
      </p:sp>
      <p:sp>
        <p:nvSpPr>
          <p:cNvPr id="11" name="矩形 10">
            <a:extLst>
              <a:ext uri="{FF2B5EF4-FFF2-40B4-BE49-F238E27FC236}">
                <a16:creationId xmlns:a16="http://schemas.microsoft.com/office/drawing/2014/main" id="{C5FC54F7-7716-424B-8E25-B5E6DC3C22C4}"/>
              </a:ext>
            </a:extLst>
          </p:cNvPr>
          <p:cNvSpPr/>
          <p:nvPr/>
        </p:nvSpPr>
        <p:spPr>
          <a:xfrm>
            <a:off x="4150035" y="6458791"/>
            <a:ext cx="2838469" cy="276999"/>
          </a:xfrm>
          <a:prstGeom prst="rect">
            <a:avLst/>
          </a:prstGeom>
        </p:spPr>
        <p:txBody>
          <a:bodyPr wrap="none">
            <a:spAutoFit/>
          </a:bodyPr>
          <a:lstStyle/>
          <a:p>
            <a:r>
              <a:rPr lang="en-US" altLang="zh-TW" sz="1200" dirty="0">
                <a:solidFill>
                  <a:schemeClr val="bg1">
                    <a:lumMod val="85000"/>
                  </a:schemeClr>
                </a:solidFill>
                <a:latin typeface="BlinkMacSystemFont"/>
              </a:rPr>
              <a:t>Lancet Infect Dis. 2020;20(10):1204-1214.</a:t>
            </a:r>
          </a:p>
        </p:txBody>
      </p:sp>
    </p:spTree>
    <p:extLst>
      <p:ext uri="{BB962C8B-B14F-4D97-AF65-F5344CB8AC3E}">
        <p14:creationId xmlns:p14="http://schemas.microsoft.com/office/powerpoint/2010/main" val="48316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19E6708-3F6A-4C84-ACA0-3E04F50763D7}"/>
              </a:ext>
            </a:extLst>
          </p:cNvPr>
          <p:cNvPicPr>
            <a:picLocks noChangeAspect="1"/>
          </p:cNvPicPr>
          <p:nvPr/>
        </p:nvPicPr>
        <p:blipFill rotWithShape="1">
          <a:blip r:embed="rId3"/>
          <a:srcRect l="21250" t="14000" r="4554" b="4429"/>
          <a:stretch/>
        </p:blipFill>
        <p:spPr>
          <a:xfrm>
            <a:off x="89807" y="-1335"/>
            <a:ext cx="8703129" cy="5980129"/>
          </a:xfrm>
          <a:prstGeom prst="rect">
            <a:avLst/>
          </a:prstGeom>
        </p:spPr>
      </p:pic>
      <p:sp>
        <p:nvSpPr>
          <p:cNvPr id="3" name="文字方塊 2">
            <a:extLst>
              <a:ext uri="{FF2B5EF4-FFF2-40B4-BE49-F238E27FC236}">
                <a16:creationId xmlns:a16="http://schemas.microsoft.com/office/drawing/2014/main" id="{A90D6BD0-F2EA-4834-902A-A20A51728752}"/>
              </a:ext>
            </a:extLst>
          </p:cNvPr>
          <p:cNvSpPr txBox="1"/>
          <p:nvPr/>
        </p:nvSpPr>
        <p:spPr>
          <a:xfrm>
            <a:off x="2589116" y="5070424"/>
            <a:ext cx="6417129" cy="1200329"/>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zh-TW" altLang="en-US" sz="2400" b="1" dirty="0">
                <a:solidFill>
                  <a:srgbClr val="002060"/>
                </a:solidFill>
                <a:latin typeface="標楷體" panose="03000509000000000000" pitchFamily="65" charset="-120"/>
              </a:rPr>
              <a:t>隨機分派研究證據顯示在流感重症病人</a:t>
            </a:r>
            <a:endParaRPr lang="en-US" altLang="zh-TW" sz="2400" b="1" dirty="0">
              <a:solidFill>
                <a:srgbClr val="002060"/>
              </a:solidFill>
              <a:latin typeface="標楷體" panose="03000509000000000000" pitchFamily="65" charset="-120"/>
            </a:endParaRPr>
          </a:p>
          <a:p>
            <a:pPr>
              <a:defRPr/>
            </a:pPr>
            <a:r>
              <a:rPr lang="en-US" altLang="zh-TW" sz="2400" b="1" dirty="0" err="1">
                <a:solidFill>
                  <a:srgbClr val="002060"/>
                </a:solidFill>
                <a:latin typeface="標楷體" panose="03000509000000000000" pitchFamily="65" charset="-120"/>
              </a:rPr>
              <a:t>baloxavir</a:t>
            </a:r>
            <a:r>
              <a:rPr lang="zh-TW" altLang="en-US" sz="2400" b="1" dirty="0">
                <a:solidFill>
                  <a:srgbClr val="002060"/>
                </a:solidFill>
                <a:latin typeface="標楷體" panose="03000509000000000000" pitchFamily="65" charset="-120"/>
              </a:rPr>
              <a:t>合併</a:t>
            </a:r>
            <a:r>
              <a:rPr lang="en-US" altLang="zh-TW" sz="2400" b="1" dirty="0">
                <a:solidFill>
                  <a:srgbClr val="002060"/>
                </a:solidFill>
                <a:latin typeface="標楷體" panose="03000509000000000000" pitchFamily="65" charset="-120"/>
              </a:rPr>
              <a:t>NAIs</a:t>
            </a:r>
            <a:r>
              <a:rPr lang="zh-TW" altLang="en-US" sz="2400" b="1" dirty="0">
                <a:solidFill>
                  <a:srgbClr val="002060"/>
                </a:solidFill>
                <a:latin typeface="標楷體" panose="03000509000000000000" pitchFamily="65" charset="-120"/>
              </a:rPr>
              <a:t>與</a:t>
            </a:r>
            <a:r>
              <a:rPr lang="en-US" altLang="zh-TW" sz="2400" b="1" dirty="0">
                <a:solidFill>
                  <a:srgbClr val="002060"/>
                </a:solidFill>
                <a:latin typeface="標楷體" panose="03000509000000000000" pitchFamily="65" charset="-120"/>
              </a:rPr>
              <a:t>NAIs</a:t>
            </a:r>
            <a:r>
              <a:rPr lang="zh-TW" altLang="en-US" sz="2400" b="1" dirty="0">
                <a:solidFill>
                  <a:srgbClr val="002060"/>
                </a:solidFill>
                <a:latin typeface="標楷體" panose="03000509000000000000" pitchFamily="65" charset="-120"/>
              </a:rPr>
              <a:t>相比</a:t>
            </a:r>
            <a:r>
              <a:rPr lang="en-US" altLang="zh-TW" sz="2400" b="1" dirty="0">
                <a:solidFill>
                  <a:srgbClr val="002060"/>
                </a:solidFill>
                <a:latin typeface="標楷體" panose="03000509000000000000" pitchFamily="65" charset="-120"/>
              </a:rPr>
              <a:t>,</a:t>
            </a:r>
            <a:r>
              <a:rPr lang="zh-TW" altLang="en-US" sz="2400" b="1" dirty="0">
                <a:solidFill>
                  <a:srgbClr val="002060"/>
                </a:solidFill>
                <a:latin typeface="標楷體" panose="03000509000000000000" pitchFamily="65" charset="-120"/>
              </a:rPr>
              <a:t>臨床預後相當</a:t>
            </a:r>
            <a:endParaRPr lang="en-US" altLang="zh-TW" sz="2400" b="1" dirty="0">
              <a:solidFill>
                <a:srgbClr val="002060"/>
              </a:solidFill>
              <a:latin typeface="標楷體" panose="03000509000000000000" pitchFamily="65" charset="-120"/>
            </a:endParaRPr>
          </a:p>
          <a:p>
            <a:pPr>
              <a:defRPr/>
            </a:pPr>
            <a:r>
              <a:rPr lang="zh-TW" altLang="en-US" sz="2400" b="1" dirty="0">
                <a:solidFill>
                  <a:srgbClr val="002060"/>
                </a:solidFill>
                <a:latin typeface="標楷體" panose="03000509000000000000" pitchFamily="65" charset="-120"/>
              </a:rPr>
              <a:t>但</a:t>
            </a:r>
            <a:r>
              <a:rPr lang="en-US" altLang="zh-TW" sz="2400" b="1" dirty="0">
                <a:solidFill>
                  <a:srgbClr val="002060"/>
                </a:solidFill>
                <a:latin typeface="標楷體" panose="03000509000000000000" pitchFamily="65" charset="-120"/>
              </a:rPr>
              <a:t>NAIs</a:t>
            </a:r>
            <a:r>
              <a:rPr lang="zh-TW" altLang="en-US" sz="2400" b="1" dirty="0">
                <a:solidFill>
                  <a:srgbClr val="002060"/>
                </a:solidFill>
                <a:latin typeface="標楷體" panose="03000509000000000000" pitchFamily="65" charset="-120"/>
              </a:rPr>
              <a:t>合併</a:t>
            </a:r>
            <a:r>
              <a:rPr lang="en-US" altLang="zh-TW" sz="2400" b="1" dirty="0" err="1">
                <a:solidFill>
                  <a:srgbClr val="002060"/>
                </a:solidFill>
                <a:latin typeface="標楷體" panose="03000509000000000000" pitchFamily="65" charset="-120"/>
              </a:rPr>
              <a:t>baloxavir</a:t>
            </a:r>
            <a:r>
              <a:rPr lang="zh-TW" altLang="en-US" sz="2400" b="1" dirty="0">
                <a:solidFill>
                  <a:srgbClr val="002060"/>
                </a:solidFill>
                <a:latin typeface="標楷體" panose="03000509000000000000" pitchFamily="65" charset="-120"/>
              </a:rPr>
              <a:t>可縮短病毒傳播</a:t>
            </a:r>
          </a:p>
        </p:txBody>
      </p:sp>
      <p:sp>
        <p:nvSpPr>
          <p:cNvPr id="4" name="圓角矩形 10">
            <a:extLst>
              <a:ext uri="{FF2B5EF4-FFF2-40B4-BE49-F238E27FC236}">
                <a16:creationId xmlns:a16="http://schemas.microsoft.com/office/drawing/2014/main" id="{14F0C34F-E923-4E43-B091-1A3CEB9D5AF4}"/>
              </a:ext>
            </a:extLst>
          </p:cNvPr>
          <p:cNvSpPr/>
          <p:nvPr/>
        </p:nvSpPr>
        <p:spPr>
          <a:xfrm>
            <a:off x="1912258" y="4170704"/>
            <a:ext cx="6623954" cy="476819"/>
          </a:xfrm>
          <a:prstGeom prst="round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7EF9CF19-4A16-4642-A68B-E03987B04480}"/>
              </a:ext>
            </a:extLst>
          </p:cNvPr>
          <p:cNvSpPr/>
          <p:nvPr/>
        </p:nvSpPr>
        <p:spPr>
          <a:xfrm>
            <a:off x="4562798" y="1787576"/>
            <a:ext cx="4230138" cy="369332"/>
          </a:xfrm>
          <a:prstGeom prst="rect">
            <a:avLst/>
          </a:prstGeom>
          <a:solidFill>
            <a:schemeClr val="bg1">
              <a:lumMod val="95000"/>
            </a:schemeClr>
          </a:solidFill>
        </p:spPr>
        <p:txBody>
          <a:bodyPr wrap="square">
            <a:spAutoFit/>
          </a:bodyPr>
          <a:lstStyle/>
          <a:p>
            <a:r>
              <a:rPr lang="en-US" altLang="zh-TW" dirty="0" err="1">
                <a:solidFill>
                  <a:schemeClr val="bg2">
                    <a:lumMod val="25000"/>
                  </a:schemeClr>
                </a:solidFill>
              </a:rPr>
              <a:t>Baloxavir</a:t>
            </a:r>
            <a:r>
              <a:rPr lang="zh-TW" altLang="en-US" dirty="0">
                <a:solidFill>
                  <a:schemeClr val="bg2">
                    <a:lumMod val="25000"/>
                  </a:schemeClr>
                </a:solidFill>
              </a:rPr>
              <a:t>治療劑量</a:t>
            </a:r>
            <a:r>
              <a:rPr lang="en-US" altLang="zh-TW" dirty="0">
                <a:solidFill>
                  <a:schemeClr val="bg2">
                    <a:lumMod val="25000"/>
                  </a:schemeClr>
                </a:solidFill>
              </a:rPr>
              <a:t>: 40mg on D1,D4&amp;D7</a:t>
            </a:r>
            <a:endParaRPr lang="zh-TW" altLang="en-US" dirty="0">
              <a:solidFill>
                <a:srgbClr val="9A0000"/>
              </a:solidFill>
            </a:endParaRPr>
          </a:p>
        </p:txBody>
      </p:sp>
      <p:pic>
        <p:nvPicPr>
          <p:cNvPr id="6" name="圖片 5">
            <a:extLst>
              <a:ext uri="{FF2B5EF4-FFF2-40B4-BE49-F238E27FC236}">
                <a16:creationId xmlns:a16="http://schemas.microsoft.com/office/drawing/2014/main" id="{779D3CE1-565F-473A-ABC3-DBBDFD56DD41}"/>
              </a:ext>
            </a:extLst>
          </p:cNvPr>
          <p:cNvPicPr>
            <a:picLocks noChangeAspect="1"/>
          </p:cNvPicPr>
          <p:nvPr/>
        </p:nvPicPr>
        <p:blipFill rotWithShape="1">
          <a:blip r:embed="rId4"/>
          <a:srcRect l="36339" t="34857" r="6647" b="37393"/>
          <a:stretch/>
        </p:blipFill>
        <p:spPr>
          <a:xfrm>
            <a:off x="371023" y="3244214"/>
            <a:ext cx="5213348" cy="1585891"/>
          </a:xfrm>
          <a:prstGeom prst="rect">
            <a:avLst/>
          </a:prstGeom>
        </p:spPr>
      </p:pic>
      <p:sp>
        <p:nvSpPr>
          <p:cNvPr id="7" name="矩形 6">
            <a:extLst>
              <a:ext uri="{FF2B5EF4-FFF2-40B4-BE49-F238E27FC236}">
                <a16:creationId xmlns:a16="http://schemas.microsoft.com/office/drawing/2014/main" id="{9C7DABC5-5895-4F52-8B75-2AD9238CCFA5}"/>
              </a:ext>
            </a:extLst>
          </p:cNvPr>
          <p:cNvSpPr/>
          <p:nvPr/>
        </p:nvSpPr>
        <p:spPr>
          <a:xfrm>
            <a:off x="6202272" y="6456998"/>
            <a:ext cx="2803973" cy="276999"/>
          </a:xfrm>
          <a:prstGeom prst="rect">
            <a:avLst/>
          </a:prstGeom>
        </p:spPr>
        <p:txBody>
          <a:bodyPr wrap="none">
            <a:spAutoFit/>
          </a:bodyPr>
          <a:lstStyle/>
          <a:p>
            <a:r>
              <a:rPr lang="en-US" altLang="zh-TW" sz="1200" dirty="0">
                <a:solidFill>
                  <a:schemeClr val="bg1">
                    <a:lumMod val="75000"/>
                  </a:schemeClr>
                </a:solidFill>
              </a:rPr>
              <a:t>Lancet Infect Dis. 2022;22(5):718-730.</a:t>
            </a:r>
            <a:endParaRPr lang="zh-TW" altLang="en-US" sz="1200" dirty="0">
              <a:solidFill>
                <a:schemeClr val="bg1">
                  <a:lumMod val="75000"/>
                </a:schemeClr>
              </a:solidFill>
            </a:endParaRPr>
          </a:p>
        </p:txBody>
      </p:sp>
    </p:spTree>
    <p:extLst>
      <p:ext uri="{BB962C8B-B14F-4D97-AF65-F5344CB8AC3E}">
        <p14:creationId xmlns:p14="http://schemas.microsoft.com/office/powerpoint/2010/main" val="1200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907C46A-C2F1-4480-89DD-1A569F2D8967}"/>
              </a:ext>
            </a:extLst>
          </p:cNvPr>
          <p:cNvPicPr>
            <a:picLocks noChangeAspect="1"/>
          </p:cNvPicPr>
          <p:nvPr/>
        </p:nvPicPr>
        <p:blipFill rotWithShape="1">
          <a:blip r:embed="rId3"/>
          <a:srcRect l="23661" t="17286" r="1339" b="13286"/>
          <a:stretch/>
        </p:blipFill>
        <p:spPr>
          <a:xfrm>
            <a:off x="236765" y="89807"/>
            <a:ext cx="8360228" cy="4836989"/>
          </a:xfrm>
          <a:prstGeom prst="rect">
            <a:avLst/>
          </a:prstGeom>
        </p:spPr>
      </p:pic>
      <p:pic>
        <p:nvPicPr>
          <p:cNvPr id="3" name="圖片 2">
            <a:extLst>
              <a:ext uri="{FF2B5EF4-FFF2-40B4-BE49-F238E27FC236}">
                <a16:creationId xmlns:a16="http://schemas.microsoft.com/office/drawing/2014/main" id="{4D49E889-BF2C-4DC4-8DA4-6A7F63778C34}"/>
              </a:ext>
            </a:extLst>
          </p:cNvPr>
          <p:cNvPicPr>
            <a:picLocks noChangeAspect="1"/>
          </p:cNvPicPr>
          <p:nvPr/>
        </p:nvPicPr>
        <p:blipFill rotWithShape="1">
          <a:blip r:embed="rId4"/>
          <a:srcRect l="24196" t="57143" r="26071" b="9000"/>
          <a:stretch/>
        </p:blipFill>
        <p:spPr>
          <a:xfrm>
            <a:off x="334736" y="2850675"/>
            <a:ext cx="6555922" cy="2789503"/>
          </a:xfrm>
          <a:prstGeom prst="rect">
            <a:avLst/>
          </a:prstGeom>
        </p:spPr>
      </p:pic>
      <p:grpSp>
        <p:nvGrpSpPr>
          <p:cNvPr id="9" name="群組 8">
            <a:extLst>
              <a:ext uri="{FF2B5EF4-FFF2-40B4-BE49-F238E27FC236}">
                <a16:creationId xmlns:a16="http://schemas.microsoft.com/office/drawing/2014/main" id="{9ADFA803-66F9-4AEC-BB13-DE28C66E1F65}"/>
              </a:ext>
            </a:extLst>
          </p:cNvPr>
          <p:cNvGrpSpPr/>
          <p:nvPr/>
        </p:nvGrpSpPr>
        <p:grpSpPr>
          <a:xfrm>
            <a:off x="334736" y="2183834"/>
            <a:ext cx="7760153" cy="3714967"/>
            <a:chOff x="334736" y="2183834"/>
            <a:chExt cx="7760153" cy="3714967"/>
          </a:xfrm>
        </p:grpSpPr>
        <p:pic>
          <p:nvPicPr>
            <p:cNvPr id="4" name="圖片 3">
              <a:extLst>
                <a:ext uri="{FF2B5EF4-FFF2-40B4-BE49-F238E27FC236}">
                  <a16:creationId xmlns:a16="http://schemas.microsoft.com/office/drawing/2014/main" id="{C7B6DA22-273E-4BB9-A761-CD405170A4E9}"/>
                </a:ext>
              </a:extLst>
            </p:cNvPr>
            <p:cNvPicPr>
              <a:picLocks noChangeAspect="1"/>
            </p:cNvPicPr>
            <p:nvPr/>
          </p:nvPicPr>
          <p:blipFill rotWithShape="1">
            <a:blip r:embed="rId5"/>
            <a:srcRect l="19553" t="32999" r="4910" b="9144"/>
            <a:stretch/>
          </p:blipFill>
          <p:spPr>
            <a:xfrm>
              <a:off x="334736" y="2183834"/>
              <a:ext cx="7760153" cy="3714967"/>
            </a:xfrm>
            <a:prstGeom prst="rect">
              <a:avLst/>
            </a:prstGeom>
          </p:spPr>
        </p:pic>
        <p:sp>
          <p:nvSpPr>
            <p:cNvPr id="6" name="矩形: 圓角 5">
              <a:extLst>
                <a:ext uri="{FF2B5EF4-FFF2-40B4-BE49-F238E27FC236}">
                  <a16:creationId xmlns:a16="http://schemas.microsoft.com/office/drawing/2014/main" id="{64DDA019-19B5-40C6-8E2F-157CD64D314F}"/>
                </a:ext>
              </a:extLst>
            </p:cNvPr>
            <p:cNvSpPr/>
            <p:nvPr/>
          </p:nvSpPr>
          <p:spPr>
            <a:xfrm>
              <a:off x="5853794" y="4816929"/>
              <a:ext cx="816428" cy="285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6653EA94-F655-49F6-B624-272A6770CE8E}"/>
                </a:ext>
              </a:extLst>
            </p:cNvPr>
            <p:cNvSpPr/>
            <p:nvPr/>
          </p:nvSpPr>
          <p:spPr>
            <a:xfrm>
              <a:off x="6822622" y="2850675"/>
              <a:ext cx="816428" cy="285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文字方塊 4">
            <a:extLst>
              <a:ext uri="{FF2B5EF4-FFF2-40B4-BE49-F238E27FC236}">
                <a16:creationId xmlns:a16="http://schemas.microsoft.com/office/drawing/2014/main" id="{75A79612-6D1B-4DF9-85E8-2F176FF17DFC}"/>
              </a:ext>
            </a:extLst>
          </p:cNvPr>
          <p:cNvSpPr txBox="1"/>
          <p:nvPr/>
        </p:nvSpPr>
        <p:spPr>
          <a:xfrm>
            <a:off x="2253342" y="5169325"/>
            <a:ext cx="6417129" cy="1200329"/>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zh-TW" altLang="en-US" sz="2400" b="1" dirty="0">
                <a:solidFill>
                  <a:srgbClr val="002060"/>
                </a:solidFill>
                <a:latin typeface="+mj-ea"/>
              </a:rPr>
              <a:t>統合分析隨機分配試驗</a:t>
            </a:r>
            <a:r>
              <a:rPr lang="zh-TW" altLang="en-US" sz="2400" b="1" dirty="0">
                <a:solidFill>
                  <a:srgbClr val="002060"/>
                </a:solidFill>
                <a:latin typeface="標楷體" panose="03000509000000000000" pitchFamily="65" charset="-120"/>
              </a:rPr>
              <a:t>證據顯示流感病人使用</a:t>
            </a:r>
            <a:r>
              <a:rPr lang="en-US" altLang="zh-TW" sz="2400" b="1" dirty="0">
                <a:solidFill>
                  <a:srgbClr val="002060"/>
                </a:solidFill>
                <a:latin typeface="標楷體" panose="03000509000000000000" pitchFamily="65" charset="-120"/>
              </a:rPr>
              <a:t>NAIs</a:t>
            </a:r>
            <a:r>
              <a:rPr lang="zh-TW" altLang="en-US" sz="2400" b="1" dirty="0">
                <a:solidFill>
                  <a:srgbClr val="002060"/>
                </a:solidFill>
                <a:latin typeface="標楷體" panose="03000509000000000000" pitchFamily="65" charset="-120"/>
              </a:rPr>
              <a:t>或</a:t>
            </a:r>
            <a:r>
              <a:rPr lang="en-US" altLang="zh-TW" sz="2400" b="1" dirty="0" err="1">
                <a:solidFill>
                  <a:srgbClr val="002060"/>
                </a:solidFill>
                <a:latin typeface="標楷體" panose="03000509000000000000" pitchFamily="65" charset="-120"/>
              </a:rPr>
              <a:t>baloxavir</a:t>
            </a:r>
            <a:r>
              <a:rPr lang="zh-TW" altLang="en-US" sz="2400" b="1" dirty="0">
                <a:solidFill>
                  <a:srgbClr val="002060"/>
                </a:solidFill>
                <a:latin typeface="標楷體" panose="03000509000000000000" pitchFamily="65" charset="-120"/>
              </a:rPr>
              <a:t>，與</a:t>
            </a:r>
            <a:r>
              <a:rPr lang="en-US" altLang="zh-TW" sz="2400" b="1" dirty="0">
                <a:solidFill>
                  <a:srgbClr val="002060"/>
                </a:solidFill>
                <a:latin typeface="標楷體" panose="03000509000000000000" pitchFamily="65" charset="-120"/>
              </a:rPr>
              <a:t>placebo</a:t>
            </a:r>
            <a:r>
              <a:rPr lang="zh-TW" altLang="en-US" sz="2400" b="1" dirty="0">
                <a:solidFill>
                  <a:srgbClr val="002060"/>
                </a:solidFill>
                <a:latin typeface="標楷體" panose="03000509000000000000" pitchFamily="65" charset="-120"/>
              </a:rPr>
              <a:t>相比，皆可</a:t>
            </a:r>
            <a:r>
              <a:rPr lang="zh-TW" altLang="en-US" sz="2400" b="1" dirty="0">
                <a:solidFill>
                  <a:srgbClr val="002060"/>
                </a:solidFill>
                <a:latin typeface="+mj-ea"/>
              </a:rPr>
              <a:t>縮短臨床症狀及降低呼吸道感染併發症</a:t>
            </a:r>
            <a:endParaRPr lang="zh-TW" altLang="en-US" sz="2400" b="1" dirty="0">
              <a:solidFill>
                <a:srgbClr val="002060"/>
              </a:solidFill>
              <a:latin typeface="標楷體" panose="03000509000000000000" pitchFamily="65" charset="-120"/>
            </a:endParaRPr>
          </a:p>
        </p:txBody>
      </p:sp>
      <p:sp>
        <p:nvSpPr>
          <p:cNvPr id="10" name="矩形 9">
            <a:extLst>
              <a:ext uri="{FF2B5EF4-FFF2-40B4-BE49-F238E27FC236}">
                <a16:creationId xmlns:a16="http://schemas.microsoft.com/office/drawing/2014/main" id="{CD4143BB-B866-4F78-B8B0-2371DFCB1F65}"/>
              </a:ext>
            </a:extLst>
          </p:cNvPr>
          <p:cNvSpPr/>
          <p:nvPr/>
        </p:nvSpPr>
        <p:spPr>
          <a:xfrm>
            <a:off x="3210206" y="6424654"/>
            <a:ext cx="2894703" cy="276999"/>
          </a:xfrm>
          <a:prstGeom prst="rect">
            <a:avLst/>
          </a:prstGeom>
        </p:spPr>
        <p:txBody>
          <a:bodyPr wrap="none">
            <a:spAutoFit/>
          </a:bodyPr>
          <a:lstStyle/>
          <a:p>
            <a:r>
              <a:rPr lang="nn-NO" altLang="zh-TW" sz="1200" dirty="0">
                <a:solidFill>
                  <a:schemeClr val="bg1">
                    <a:lumMod val="75000"/>
                  </a:schemeClr>
                </a:solidFill>
              </a:rPr>
              <a:t>JAMA Netw Open. 2021;4(8):e2119151.</a:t>
            </a:r>
            <a:endParaRPr lang="zh-TW" altLang="en-US" sz="1200" dirty="0">
              <a:solidFill>
                <a:schemeClr val="bg1">
                  <a:lumMod val="75000"/>
                </a:schemeClr>
              </a:solidFill>
            </a:endParaRPr>
          </a:p>
        </p:txBody>
      </p:sp>
    </p:spTree>
    <p:extLst>
      <p:ext uri="{BB962C8B-B14F-4D97-AF65-F5344CB8AC3E}">
        <p14:creationId xmlns:p14="http://schemas.microsoft.com/office/powerpoint/2010/main" val="226881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EDDDE4-FA49-4D7A-8437-0466E54A3BC7}"/>
              </a:ext>
            </a:extLst>
          </p:cNvPr>
          <p:cNvSpPr>
            <a:spLocks noGrp="1"/>
          </p:cNvSpPr>
          <p:nvPr>
            <p:ph type="title"/>
          </p:nvPr>
        </p:nvSpPr>
        <p:spPr/>
        <p:txBody>
          <a:bodyPr/>
          <a:lstStyle/>
          <a:p>
            <a:r>
              <a:rPr lang="zh-TW" altLang="en-US" b="1" dirty="0"/>
              <a:t>小結</a:t>
            </a:r>
            <a:endParaRPr lang="zh-TW" altLang="en-US" dirty="0"/>
          </a:p>
        </p:txBody>
      </p:sp>
      <p:sp>
        <p:nvSpPr>
          <p:cNvPr id="3" name="內容版面配置區 2">
            <a:extLst>
              <a:ext uri="{FF2B5EF4-FFF2-40B4-BE49-F238E27FC236}">
                <a16:creationId xmlns:a16="http://schemas.microsoft.com/office/drawing/2014/main" id="{AA4B10F0-160A-4269-9206-B28C7C64E360}"/>
              </a:ext>
            </a:extLst>
          </p:cNvPr>
          <p:cNvSpPr>
            <a:spLocks noGrp="1"/>
          </p:cNvSpPr>
          <p:nvPr>
            <p:ph idx="1"/>
          </p:nvPr>
        </p:nvSpPr>
        <p:spPr/>
        <p:txBody>
          <a:bodyPr/>
          <a:lstStyle/>
          <a:p>
            <a:pPr>
              <a:buClr>
                <a:schemeClr val="bg2">
                  <a:lumMod val="90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目前主流抗病毒藥物有：口服</a:t>
            </a:r>
            <a:r>
              <a:rPr lang="en-US" altLang="zh-TW" b="1" dirty="0" err="1">
                <a:solidFill>
                  <a:schemeClr val="tx1">
                    <a:lumMod val="65000"/>
                    <a:lumOff val="35000"/>
                  </a:schemeClr>
                </a:solidFill>
                <a:latin typeface="+mj-ea"/>
              </a:rPr>
              <a:t>Baloxavir</a:t>
            </a:r>
            <a:r>
              <a:rPr lang="zh-TW" altLang="en-US" b="1" dirty="0">
                <a:solidFill>
                  <a:schemeClr val="tx1">
                    <a:lumMod val="65000"/>
                    <a:lumOff val="35000"/>
                  </a:schemeClr>
                </a:solidFill>
                <a:latin typeface="+mj-ea"/>
              </a:rPr>
              <a:t>單次、口服</a:t>
            </a:r>
            <a:r>
              <a:rPr lang="en-US" altLang="zh-TW" b="1" dirty="0">
                <a:solidFill>
                  <a:schemeClr val="tx1">
                    <a:lumMod val="65000"/>
                    <a:lumOff val="35000"/>
                  </a:schemeClr>
                </a:solidFill>
                <a:latin typeface="+mj-ea"/>
              </a:rPr>
              <a:t>Oseltamivir</a:t>
            </a:r>
            <a:r>
              <a:rPr lang="zh-TW" altLang="en-US" b="1" dirty="0">
                <a:solidFill>
                  <a:schemeClr val="tx1">
                    <a:lumMod val="65000"/>
                    <a:lumOff val="35000"/>
                  </a:schemeClr>
                </a:solidFill>
                <a:latin typeface="+mj-ea"/>
              </a:rPr>
              <a:t>五天、吸入劑</a:t>
            </a:r>
            <a:r>
              <a:rPr lang="en-US" altLang="zh-TW" b="1" dirty="0">
                <a:solidFill>
                  <a:schemeClr val="tx1">
                    <a:lumMod val="65000"/>
                    <a:lumOff val="35000"/>
                  </a:schemeClr>
                </a:solidFill>
                <a:latin typeface="+mj-ea"/>
              </a:rPr>
              <a:t>Zanamivir</a:t>
            </a:r>
            <a:r>
              <a:rPr lang="zh-TW" altLang="en-US" b="1" dirty="0">
                <a:solidFill>
                  <a:schemeClr val="tx1">
                    <a:lumMod val="65000"/>
                    <a:lumOff val="35000"/>
                  </a:schemeClr>
                </a:solidFill>
                <a:latin typeface="+mj-ea"/>
              </a:rPr>
              <a:t>五天、針劑</a:t>
            </a:r>
            <a:r>
              <a:rPr lang="en-US" altLang="zh-TW" b="1" dirty="0">
                <a:solidFill>
                  <a:schemeClr val="tx1">
                    <a:lumMod val="65000"/>
                    <a:lumOff val="35000"/>
                  </a:schemeClr>
                </a:solidFill>
                <a:latin typeface="+mj-ea"/>
              </a:rPr>
              <a:t>Peramivir</a:t>
            </a:r>
            <a:r>
              <a:rPr lang="zh-TW" altLang="en-US" b="1" dirty="0">
                <a:solidFill>
                  <a:schemeClr val="tx1">
                    <a:lumMod val="65000"/>
                    <a:lumOff val="35000"/>
                  </a:schemeClr>
                </a:solidFill>
                <a:latin typeface="+mj-ea"/>
              </a:rPr>
              <a:t>單次</a:t>
            </a:r>
            <a:endParaRPr lang="en-US" altLang="zh-TW" b="1" dirty="0">
              <a:solidFill>
                <a:schemeClr val="tx1">
                  <a:lumMod val="65000"/>
                  <a:lumOff val="35000"/>
                </a:schemeClr>
              </a:solidFill>
              <a:latin typeface="+mj-ea"/>
            </a:endParaRPr>
          </a:p>
          <a:p>
            <a:pPr>
              <a:buClr>
                <a:schemeClr val="bg2">
                  <a:lumMod val="90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上述藥物於臨床實證皆可縮短臨床症狀時間、降低住院率及呼吸道感染相關併發症</a:t>
            </a:r>
            <a:endParaRPr lang="en-US" altLang="zh-TW" b="1" dirty="0">
              <a:solidFill>
                <a:schemeClr val="tx1">
                  <a:lumMod val="65000"/>
                  <a:lumOff val="35000"/>
                </a:schemeClr>
              </a:solidFill>
              <a:latin typeface="+mj-ea"/>
            </a:endParaRPr>
          </a:p>
          <a:p>
            <a:pPr>
              <a:buClr>
                <a:schemeClr val="bg2">
                  <a:lumMod val="90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口服</a:t>
            </a:r>
            <a:r>
              <a:rPr lang="en-US" altLang="zh-TW" b="1" dirty="0">
                <a:solidFill>
                  <a:schemeClr val="tx1">
                    <a:lumMod val="65000"/>
                    <a:lumOff val="35000"/>
                  </a:schemeClr>
                </a:solidFill>
                <a:latin typeface="+mj-ea"/>
              </a:rPr>
              <a:t>Oseltamivir</a:t>
            </a:r>
            <a:r>
              <a:rPr lang="zh-TW" altLang="en-US" b="1" dirty="0">
                <a:solidFill>
                  <a:schemeClr val="tx1">
                    <a:lumMod val="65000"/>
                    <a:lumOff val="35000"/>
                  </a:schemeClr>
                </a:solidFill>
                <a:latin typeface="+mj-ea"/>
              </a:rPr>
              <a:t>可改善流感重症病人預後、降低住院死亡率及住院天數及縮短呼吸器使用使間。</a:t>
            </a:r>
            <a:endParaRPr lang="en-US" altLang="zh-TW" b="1" dirty="0">
              <a:solidFill>
                <a:schemeClr val="tx1">
                  <a:lumMod val="65000"/>
                  <a:lumOff val="35000"/>
                </a:schemeClr>
              </a:solidFill>
              <a:latin typeface="+mj-ea"/>
            </a:endParaRPr>
          </a:p>
          <a:p>
            <a:pPr>
              <a:buClr>
                <a:schemeClr val="bg2">
                  <a:lumMod val="90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流感重症病人合併抗病毒藥物使用</a:t>
            </a:r>
            <a:r>
              <a:rPr lang="en-US" altLang="zh-TW" b="1" dirty="0">
                <a:solidFill>
                  <a:schemeClr val="tx1">
                    <a:lumMod val="65000"/>
                    <a:lumOff val="35000"/>
                  </a:schemeClr>
                </a:solidFill>
                <a:latin typeface="+mj-ea"/>
              </a:rPr>
              <a:t>(</a:t>
            </a:r>
            <a:r>
              <a:rPr lang="en-US" altLang="zh-TW" b="1" dirty="0" err="1">
                <a:solidFill>
                  <a:schemeClr val="tx1">
                    <a:lumMod val="65000"/>
                    <a:lumOff val="35000"/>
                  </a:schemeClr>
                </a:solidFill>
                <a:latin typeface="+mj-ea"/>
              </a:rPr>
              <a:t>baloxavir</a:t>
            </a:r>
            <a:r>
              <a:rPr lang="zh-TW" altLang="en-US" b="1" dirty="0">
                <a:solidFill>
                  <a:schemeClr val="tx1">
                    <a:lumMod val="65000"/>
                    <a:lumOff val="35000"/>
                  </a:schemeClr>
                </a:solidFill>
                <a:latin typeface="+mj-ea"/>
              </a:rPr>
              <a:t>及</a:t>
            </a:r>
            <a:r>
              <a:rPr lang="en-US" altLang="zh-TW" b="1" dirty="0">
                <a:solidFill>
                  <a:schemeClr val="tx1">
                    <a:lumMod val="65000"/>
                    <a:lumOff val="35000"/>
                  </a:schemeClr>
                </a:solidFill>
                <a:latin typeface="+mj-ea"/>
              </a:rPr>
              <a:t>NAIs)</a:t>
            </a:r>
            <a:r>
              <a:rPr lang="zh-TW" altLang="en-US" b="1" dirty="0">
                <a:solidFill>
                  <a:schemeClr val="tx1">
                    <a:lumMod val="65000"/>
                    <a:lumOff val="35000"/>
                  </a:schemeClr>
                </a:solidFill>
                <a:latin typeface="+mj-ea"/>
              </a:rPr>
              <a:t>無明顯增加臨床改善成效</a:t>
            </a:r>
            <a:endParaRPr lang="en-US" altLang="zh-TW" b="1" dirty="0">
              <a:solidFill>
                <a:schemeClr val="tx1">
                  <a:lumMod val="65000"/>
                  <a:lumOff val="35000"/>
                </a:schemeClr>
              </a:solidFill>
              <a:latin typeface="+mj-ea"/>
            </a:endParaRPr>
          </a:p>
          <a:p>
            <a:pPr>
              <a:buClr>
                <a:schemeClr val="bg2">
                  <a:lumMod val="90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口服</a:t>
            </a:r>
            <a:r>
              <a:rPr lang="en-US" altLang="zh-TW" b="1" dirty="0" err="1">
                <a:solidFill>
                  <a:schemeClr val="tx1">
                    <a:lumMod val="65000"/>
                    <a:lumOff val="35000"/>
                  </a:schemeClr>
                </a:solidFill>
                <a:latin typeface="+mj-ea"/>
              </a:rPr>
              <a:t>baloxavir</a:t>
            </a:r>
            <a:r>
              <a:rPr lang="zh-TW" altLang="en-US" b="1" dirty="0">
                <a:solidFill>
                  <a:schemeClr val="tx1">
                    <a:lumMod val="65000"/>
                    <a:lumOff val="35000"/>
                  </a:schemeClr>
                </a:solidFill>
                <a:latin typeface="+mj-ea"/>
              </a:rPr>
              <a:t>可有效降低病毒量，縮短流感毒傳播時間。目前美國</a:t>
            </a:r>
            <a:r>
              <a:rPr lang="en-US" altLang="zh-TW" b="1" dirty="0">
                <a:solidFill>
                  <a:schemeClr val="tx1">
                    <a:lumMod val="65000"/>
                    <a:lumOff val="35000"/>
                  </a:schemeClr>
                </a:solidFill>
                <a:latin typeface="+mj-ea"/>
              </a:rPr>
              <a:t>FDA</a:t>
            </a:r>
            <a:r>
              <a:rPr lang="zh-TW" altLang="en-US" b="1" dirty="0">
                <a:solidFill>
                  <a:schemeClr val="tx1">
                    <a:lumMod val="65000"/>
                    <a:lumOff val="35000"/>
                  </a:schemeClr>
                </a:solidFill>
                <a:latin typeface="+mj-ea"/>
              </a:rPr>
              <a:t>已通過</a:t>
            </a:r>
            <a:r>
              <a:rPr lang="en-US" altLang="zh-TW" b="1" dirty="0" err="1">
                <a:solidFill>
                  <a:schemeClr val="tx1">
                    <a:lumMod val="65000"/>
                    <a:lumOff val="35000"/>
                  </a:schemeClr>
                </a:solidFill>
                <a:latin typeface="+mj-ea"/>
              </a:rPr>
              <a:t>baloxavir</a:t>
            </a:r>
            <a:r>
              <a:rPr lang="zh-TW" altLang="en-US" b="1" dirty="0">
                <a:solidFill>
                  <a:schemeClr val="tx1">
                    <a:lumMod val="65000"/>
                    <a:lumOff val="35000"/>
                  </a:schemeClr>
                </a:solidFill>
                <a:latin typeface="+mj-ea"/>
              </a:rPr>
              <a:t>可用於</a:t>
            </a:r>
            <a:r>
              <a:rPr lang="en-US" altLang="zh-TW" b="1" dirty="0">
                <a:solidFill>
                  <a:schemeClr val="tx1">
                    <a:lumMod val="65000"/>
                    <a:lumOff val="35000"/>
                  </a:schemeClr>
                </a:solidFill>
                <a:latin typeface="+mj-ea"/>
              </a:rPr>
              <a:t>5</a:t>
            </a:r>
            <a:r>
              <a:rPr lang="zh-TW" altLang="en-US" b="1" dirty="0">
                <a:solidFill>
                  <a:schemeClr val="tx1">
                    <a:lumMod val="65000"/>
                    <a:lumOff val="35000"/>
                  </a:schemeClr>
                </a:solidFill>
                <a:latin typeface="+mj-ea"/>
              </a:rPr>
              <a:t>歲以上兒童</a:t>
            </a:r>
            <a:endParaRPr lang="en-US" altLang="zh-TW" b="1" dirty="0">
              <a:solidFill>
                <a:schemeClr val="tx1">
                  <a:lumMod val="65000"/>
                  <a:lumOff val="35000"/>
                </a:schemeClr>
              </a:solidFill>
              <a:latin typeface="+mj-ea"/>
            </a:endParaRPr>
          </a:p>
        </p:txBody>
      </p:sp>
      <p:pic>
        <p:nvPicPr>
          <p:cNvPr id="4" name="圖片 3">
            <a:extLst>
              <a:ext uri="{FF2B5EF4-FFF2-40B4-BE49-F238E27FC236}">
                <a16:creationId xmlns:a16="http://schemas.microsoft.com/office/drawing/2014/main" id="{17D8188D-3EFC-4089-8294-8638A34B2176}"/>
              </a:ext>
            </a:extLst>
          </p:cNvPr>
          <p:cNvPicPr>
            <a:picLocks noChangeAspect="1"/>
          </p:cNvPicPr>
          <p:nvPr/>
        </p:nvPicPr>
        <p:blipFill rotWithShape="1">
          <a:blip r:embed="rId3"/>
          <a:srcRect l="29107" t="32392" r="7679" b="37284"/>
          <a:stretch/>
        </p:blipFill>
        <p:spPr>
          <a:xfrm>
            <a:off x="226731" y="3263659"/>
            <a:ext cx="8690537" cy="2605435"/>
          </a:xfrm>
          <a:prstGeom prst="rect">
            <a:avLst/>
          </a:prstGeom>
        </p:spPr>
      </p:pic>
      <p:sp>
        <p:nvSpPr>
          <p:cNvPr id="5" name="矩形 4">
            <a:extLst>
              <a:ext uri="{FF2B5EF4-FFF2-40B4-BE49-F238E27FC236}">
                <a16:creationId xmlns:a16="http://schemas.microsoft.com/office/drawing/2014/main" id="{153C0967-2BBD-4E08-89D8-2E3FB1AA3F08}"/>
              </a:ext>
            </a:extLst>
          </p:cNvPr>
          <p:cNvSpPr/>
          <p:nvPr/>
        </p:nvSpPr>
        <p:spPr>
          <a:xfrm>
            <a:off x="3795282" y="6481103"/>
            <a:ext cx="5871755" cy="276999"/>
          </a:xfrm>
          <a:prstGeom prst="rect">
            <a:avLst/>
          </a:prstGeom>
        </p:spPr>
        <p:txBody>
          <a:bodyPr wrap="square">
            <a:spAutoFit/>
          </a:bodyPr>
          <a:lstStyle/>
          <a:p>
            <a:r>
              <a:rPr lang="zh-TW" altLang="en-US" sz="1200" dirty="0">
                <a:solidFill>
                  <a:schemeClr val="bg1">
                    <a:lumMod val="85000"/>
                  </a:schemeClr>
                </a:solidFill>
              </a:rPr>
              <a:t>https://www.cdc.gov/flu/professionals/antivirals/summary-clinicians.htm</a:t>
            </a:r>
          </a:p>
        </p:txBody>
      </p:sp>
      <p:sp>
        <p:nvSpPr>
          <p:cNvPr id="7" name="矩形 6">
            <a:extLst>
              <a:ext uri="{FF2B5EF4-FFF2-40B4-BE49-F238E27FC236}">
                <a16:creationId xmlns:a16="http://schemas.microsoft.com/office/drawing/2014/main" id="{DFE26AAE-E0B5-474B-9CF2-12DE73CC6179}"/>
              </a:ext>
            </a:extLst>
          </p:cNvPr>
          <p:cNvSpPr/>
          <p:nvPr/>
        </p:nvSpPr>
        <p:spPr>
          <a:xfrm>
            <a:off x="619375" y="6545844"/>
            <a:ext cx="2736647" cy="276999"/>
          </a:xfrm>
          <a:prstGeom prst="rect">
            <a:avLst/>
          </a:prstGeom>
        </p:spPr>
        <p:txBody>
          <a:bodyPr wrap="none">
            <a:spAutoFit/>
          </a:bodyPr>
          <a:lstStyle/>
          <a:p>
            <a:r>
              <a:rPr lang="en-US" altLang="zh-TW" sz="1200" dirty="0" err="1">
                <a:solidFill>
                  <a:schemeClr val="bg1">
                    <a:lumMod val="85000"/>
                  </a:schemeClr>
                </a:solidFill>
              </a:rPr>
              <a:t>Pediatr</a:t>
            </a:r>
            <a:r>
              <a:rPr lang="en-US" altLang="zh-TW" sz="1200" dirty="0">
                <a:solidFill>
                  <a:schemeClr val="bg1">
                    <a:lumMod val="85000"/>
                  </a:schemeClr>
                </a:solidFill>
              </a:rPr>
              <a:t> Infect Dis J. 2020;39(8):700-5</a:t>
            </a:r>
            <a:endParaRPr lang="zh-TW" altLang="en-US" sz="1200" dirty="0">
              <a:solidFill>
                <a:schemeClr val="bg1">
                  <a:lumMod val="85000"/>
                </a:schemeClr>
              </a:solidFill>
            </a:endParaRPr>
          </a:p>
        </p:txBody>
      </p:sp>
    </p:spTree>
    <p:extLst>
      <p:ext uri="{BB962C8B-B14F-4D97-AF65-F5344CB8AC3E}">
        <p14:creationId xmlns:p14="http://schemas.microsoft.com/office/powerpoint/2010/main" val="30520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大綱</a:t>
            </a:r>
          </a:p>
        </p:txBody>
      </p:sp>
      <p:sp>
        <p:nvSpPr>
          <p:cNvPr id="3" name="內容版面配置區 2"/>
          <p:cNvSpPr>
            <a:spLocks noGrp="1"/>
          </p:cNvSpPr>
          <p:nvPr>
            <p:ph idx="1"/>
          </p:nvPr>
        </p:nvSpPr>
        <p:spPr/>
        <p:txBody>
          <a:bodyPr>
            <a:normAutofit/>
          </a:bodyPr>
          <a:lstStyle/>
          <a:p>
            <a:pPr>
              <a:buClr>
                <a:schemeClr val="bg2">
                  <a:lumMod val="75000"/>
                </a:schemeClr>
              </a:buClr>
              <a:buSzPct val="60000"/>
              <a:buFont typeface="Wingdings" panose="05000000000000000000" pitchFamily="2" charset="2"/>
              <a:buChar char="u"/>
            </a:pPr>
            <a:r>
              <a:rPr lang="zh-TW" altLang="en-US" sz="3600" b="1" dirty="0">
                <a:solidFill>
                  <a:schemeClr val="bg1">
                    <a:lumMod val="85000"/>
                  </a:schemeClr>
                </a:solidFill>
                <a:latin typeface="+mj-ea"/>
                <a:ea typeface="+mj-ea"/>
              </a:rPr>
              <a:t>抗流感病毒藥物機轉及實證</a:t>
            </a:r>
            <a:endParaRPr lang="en-US" altLang="zh-TW" sz="3600" b="1" dirty="0">
              <a:solidFill>
                <a:schemeClr val="bg1">
                  <a:lumMod val="85000"/>
                </a:schemeClr>
              </a:solidFill>
              <a:latin typeface="+mj-ea"/>
              <a:ea typeface="+mj-ea"/>
            </a:endParaRPr>
          </a:p>
          <a:p>
            <a:pPr>
              <a:buClr>
                <a:schemeClr val="bg2">
                  <a:lumMod val="75000"/>
                </a:schemeClr>
              </a:buClr>
              <a:buSzPct val="60000"/>
              <a:buFont typeface="Wingdings" panose="05000000000000000000" pitchFamily="2" charset="2"/>
              <a:buChar char="u"/>
            </a:pPr>
            <a:r>
              <a:rPr lang="zh-TW" altLang="en-US" sz="4000" b="1" dirty="0">
                <a:solidFill>
                  <a:schemeClr val="tx1">
                    <a:lumMod val="65000"/>
                    <a:lumOff val="35000"/>
                  </a:schemeClr>
                </a:solidFill>
                <a:latin typeface="+mj-ea"/>
                <a:ea typeface="+mj-ea"/>
              </a:rPr>
              <a:t>抗流感病毒藥物抗藥性現況</a:t>
            </a:r>
            <a:endParaRPr lang="en-US" altLang="zh-TW" sz="4000" b="1" dirty="0">
              <a:solidFill>
                <a:schemeClr val="tx1">
                  <a:lumMod val="65000"/>
                  <a:lumOff val="35000"/>
                </a:schemeClr>
              </a:solidFill>
              <a:latin typeface="+mj-ea"/>
              <a:ea typeface="+mj-ea"/>
            </a:endParaRPr>
          </a:p>
          <a:p>
            <a:pPr>
              <a:buClr>
                <a:schemeClr val="bg2">
                  <a:lumMod val="75000"/>
                </a:schemeClr>
              </a:buClr>
              <a:buSzPct val="60000"/>
              <a:buFont typeface="Wingdings" panose="05000000000000000000" pitchFamily="2" charset="2"/>
              <a:buChar char="u"/>
            </a:pPr>
            <a:r>
              <a:rPr lang="zh-TW" altLang="en-US" sz="3600" b="1" dirty="0">
                <a:solidFill>
                  <a:schemeClr val="bg1">
                    <a:lumMod val="85000"/>
                  </a:schemeClr>
                </a:solidFill>
                <a:latin typeface="+mj-ea"/>
                <a:ea typeface="+mj-ea"/>
              </a:rPr>
              <a:t>新機轉抗病毒藥物</a:t>
            </a:r>
          </a:p>
          <a:p>
            <a:pPr>
              <a:buClr>
                <a:schemeClr val="bg2">
                  <a:lumMod val="75000"/>
                </a:schemeClr>
              </a:buClr>
              <a:buSzPct val="60000"/>
              <a:buFont typeface="Wingdings" panose="05000000000000000000" pitchFamily="2" charset="2"/>
              <a:buChar char="u"/>
            </a:pPr>
            <a:r>
              <a:rPr lang="zh-TW" altLang="en-US" sz="3600" b="1" dirty="0">
                <a:solidFill>
                  <a:schemeClr val="bg1">
                    <a:lumMod val="85000"/>
                  </a:schemeClr>
                </a:solidFill>
                <a:latin typeface="+mj-ea"/>
                <a:ea typeface="+mj-ea"/>
              </a:rPr>
              <a:t>流感藥物治療準則及建議</a:t>
            </a:r>
            <a:endParaRPr lang="en-US" altLang="zh-TW" sz="3600" b="1" dirty="0">
              <a:solidFill>
                <a:schemeClr val="bg1">
                  <a:lumMod val="85000"/>
                </a:schemeClr>
              </a:solidFill>
              <a:latin typeface="+mj-ea"/>
              <a:ea typeface="+mj-ea"/>
            </a:endParaRPr>
          </a:p>
          <a:p>
            <a:pPr>
              <a:buClr>
                <a:schemeClr val="bg2">
                  <a:lumMod val="75000"/>
                </a:schemeClr>
              </a:buClr>
              <a:buSzPct val="60000"/>
              <a:buFont typeface="Wingdings" panose="05000000000000000000" pitchFamily="2" charset="2"/>
              <a:buChar char="u"/>
            </a:pPr>
            <a:endParaRPr lang="en-US" altLang="zh-TW" sz="3200" dirty="0"/>
          </a:p>
          <a:p>
            <a:endParaRPr lang="zh-TW" altLang="en-US" dirty="0"/>
          </a:p>
        </p:txBody>
      </p:sp>
    </p:spTree>
    <p:extLst>
      <p:ext uri="{BB962C8B-B14F-4D97-AF65-F5344CB8AC3E}">
        <p14:creationId xmlns:p14="http://schemas.microsoft.com/office/powerpoint/2010/main" val="1253536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35280"/>
            <a:ext cx="7290054" cy="1019991"/>
          </a:xfrm>
        </p:spPr>
        <p:txBody>
          <a:bodyPr>
            <a:normAutofit/>
          </a:bodyPr>
          <a:lstStyle/>
          <a:p>
            <a:pPr algn="l"/>
            <a:r>
              <a:rPr lang="zh-TW" altLang="en-US" sz="5300" b="1" dirty="0"/>
              <a:t>警鐘響起</a:t>
            </a:r>
            <a:r>
              <a:rPr lang="en-US" altLang="zh-TW" sz="5300" b="1" dirty="0"/>
              <a:t>—NAI</a:t>
            </a:r>
            <a:r>
              <a:rPr lang="zh-TW" altLang="en-US" sz="5300" b="1" dirty="0"/>
              <a:t>抗藥性</a:t>
            </a:r>
            <a:endParaRPr lang="zh-TW" altLang="en-US" sz="3600" b="1" dirty="0"/>
          </a:p>
        </p:txBody>
      </p:sp>
      <p:sp>
        <p:nvSpPr>
          <p:cNvPr id="3" name="內容版面配置區 2"/>
          <p:cNvSpPr>
            <a:spLocks noGrp="1"/>
          </p:cNvSpPr>
          <p:nvPr>
            <p:ph idx="1"/>
          </p:nvPr>
        </p:nvSpPr>
        <p:spPr>
          <a:xfrm>
            <a:off x="849086" y="1645920"/>
            <a:ext cx="8074478" cy="4023360"/>
          </a:xfrm>
        </p:spPr>
        <p:txBody>
          <a:bodyPr/>
          <a:lstStyle/>
          <a:p>
            <a:pPr>
              <a:lnSpc>
                <a:spcPct val="150000"/>
              </a:lnSpc>
              <a:buClr>
                <a:schemeClr val="bg2">
                  <a:lumMod val="75000"/>
                </a:schemeClr>
              </a:buClr>
              <a:buSzPct val="60000"/>
              <a:buFont typeface="Wingdings" panose="05000000000000000000" pitchFamily="2" charset="2"/>
              <a:buChar char="u"/>
              <a:defRPr/>
            </a:pPr>
            <a:r>
              <a:rPr lang="zh-TW" altLang="en-US" b="1" dirty="0">
                <a:solidFill>
                  <a:schemeClr val="tx1">
                    <a:lumMod val="65000"/>
                    <a:lumOff val="35000"/>
                  </a:schemeClr>
                </a:solidFill>
                <a:latin typeface="+mj-ea"/>
              </a:rPr>
              <a:t>病毒基因突變：</a:t>
            </a:r>
            <a:r>
              <a:rPr lang="en-US" altLang="zh-TW" b="1" u="sng" dirty="0">
                <a:solidFill>
                  <a:schemeClr val="tx1">
                    <a:lumMod val="65000"/>
                    <a:lumOff val="35000"/>
                  </a:schemeClr>
                </a:solidFill>
                <a:latin typeface="+mj-ea"/>
              </a:rPr>
              <a:t>His274Tyr</a:t>
            </a:r>
            <a:r>
              <a:rPr lang="en-US" altLang="zh-TW" b="1" dirty="0">
                <a:solidFill>
                  <a:schemeClr val="tx1">
                    <a:lumMod val="65000"/>
                    <a:lumOff val="35000"/>
                  </a:schemeClr>
                </a:solidFill>
                <a:latin typeface="+mj-ea"/>
              </a:rPr>
              <a:t>, Arg292Lys, Asn294Ser</a:t>
            </a:r>
            <a:r>
              <a:rPr lang="zh-TW" altLang="en-US" b="1" dirty="0">
                <a:solidFill>
                  <a:schemeClr val="tx1">
                    <a:lumMod val="65000"/>
                    <a:lumOff val="35000"/>
                  </a:schemeClr>
                </a:solidFill>
                <a:latin typeface="+mj-ea"/>
              </a:rPr>
              <a:t>，改變病毒與</a:t>
            </a:r>
            <a:r>
              <a:rPr lang="en-US" altLang="zh-TW" b="1" dirty="0">
                <a:solidFill>
                  <a:schemeClr val="tx1">
                    <a:lumMod val="65000"/>
                    <a:lumOff val="35000"/>
                  </a:schemeClr>
                </a:solidFill>
                <a:latin typeface="+mj-ea"/>
              </a:rPr>
              <a:t>NAI </a:t>
            </a:r>
            <a:r>
              <a:rPr lang="zh-TW" altLang="en-US" b="1" dirty="0">
                <a:solidFill>
                  <a:schemeClr val="tx1">
                    <a:lumMod val="65000"/>
                    <a:lumOff val="35000"/>
                  </a:schemeClr>
                </a:solidFill>
                <a:latin typeface="+mj-ea"/>
              </a:rPr>
              <a:t>結合部位，使得</a:t>
            </a:r>
            <a:r>
              <a:rPr lang="en-US" altLang="zh-TW" b="1" dirty="0">
                <a:solidFill>
                  <a:schemeClr val="tx1">
                    <a:lumMod val="65000"/>
                    <a:lumOff val="35000"/>
                  </a:schemeClr>
                </a:solidFill>
                <a:latin typeface="+mj-ea"/>
              </a:rPr>
              <a:t>oseltamivir</a:t>
            </a:r>
            <a:r>
              <a:rPr lang="zh-TW" altLang="en-US" b="1" dirty="0">
                <a:solidFill>
                  <a:schemeClr val="tx1">
                    <a:lumMod val="65000"/>
                    <a:lumOff val="35000"/>
                  </a:schemeClr>
                </a:solidFill>
                <a:latin typeface="+mj-ea"/>
              </a:rPr>
              <a:t>不易與</a:t>
            </a:r>
            <a:r>
              <a:rPr lang="en-US" altLang="zh-TW" b="1" dirty="0">
                <a:solidFill>
                  <a:schemeClr val="tx1">
                    <a:lumMod val="65000"/>
                    <a:lumOff val="35000"/>
                  </a:schemeClr>
                </a:solidFill>
                <a:latin typeface="+mj-ea"/>
              </a:rPr>
              <a:t>neuraminidase active site</a:t>
            </a:r>
            <a:r>
              <a:rPr lang="zh-TW" altLang="en-US" b="1" dirty="0">
                <a:solidFill>
                  <a:schemeClr val="tx1">
                    <a:lumMod val="65000"/>
                    <a:lumOff val="35000"/>
                  </a:schemeClr>
                </a:solidFill>
                <a:latin typeface="+mj-ea"/>
              </a:rPr>
              <a:t>結合</a:t>
            </a:r>
            <a:endParaRPr lang="en-US" altLang="zh-TW" b="1" dirty="0">
              <a:solidFill>
                <a:schemeClr val="tx1">
                  <a:lumMod val="65000"/>
                  <a:lumOff val="35000"/>
                </a:schemeClr>
              </a:solidFill>
              <a:latin typeface="+mj-ea"/>
            </a:endParaRPr>
          </a:p>
          <a:p>
            <a:pPr marL="0" indent="0">
              <a:lnSpc>
                <a:spcPct val="150000"/>
              </a:lnSpc>
              <a:buClr>
                <a:schemeClr val="bg2">
                  <a:lumMod val="75000"/>
                </a:schemeClr>
              </a:buClr>
              <a:buSzPct val="60000"/>
              <a:buNone/>
              <a:defRPr/>
            </a:pPr>
            <a:endParaRPr lang="en-US" altLang="zh-TW" b="1" dirty="0">
              <a:solidFill>
                <a:schemeClr val="tx1">
                  <a:lumMod val="65000"/>
                  <a:lumOff val="35000"/>
                </a:schemeClr>
              </a:solidFill>
              <a:latin typeface="+mj-ea"/>
            </a:endParaRPr>
          </a:p>
          <a:p>
            <a:pPr lvl="1">
              <a:buFont typeface="Wingdings" panose="05000000000000000000" pitchFamily="2" charset="2"/>
              <a:buChar char="ü"/>
              <a:defRPr/>
            </a:pPr>
            <a:endParaRPr lang="en-US" altLang="zh-TW" sz="2400" dirty="0"/>
          </a:p>
          <a:p>
            <a:endParaRPr kumimoji="1" lang="en-US" altLang="zh-TW" dirty="0"/>
          </a:p>
          <a:p>
            <a:endParaRPr kumimoji="1" lang="zh-TW" altLang="en-US" dirty="0"/>
          </a:p>
        </p:txBody>
      </p:sp>
      <p:sp>
        <p:nvSpPr>
          <p:cNvPr id="4" name="矩形 3"/>
          <p:cNvSpPr/>
          <p:nvPr/>
        </p:nvSpPr>
        <p:spPr>
          <a:xfrm>
            <a:off x="6915150" y="6484666"/>
            <a:ext cx="2265364" cy="276999"/>
          </a:xfrm>
          <a:prstGeom prst="rect">
            <a:avLst/>
          </a:prstGeom>
        </p:spPr>
        <p:txBody>
          <a:bodyPr wrap="none">
            <a:spAutoFit/>
          </a:bodyPr>
          <a:lstStyle/>
          <a:p>
            <a:r>
              <a:rPr lang="nb-NO" altLang="zh-TW" sz="1200" dirty="0">
                <a:solidFill>
                  <a:schemeClr val="bg1">
                    <a:lumMod val="75000"/>
                  </a:schemeClr>
                </a:solidFill>
              </a:rPr>
              <a:t>N Engl J Med 2009; 360:953-6</a:t>
            </a:r>
            <a:endParaRPr lang="zh-TW" altLang="en-US" sz="1200" dirty="0">
              <a:solidFill>
                <a:schemeClr val="bg1">
                  <a:lumMod val="75000"/>
                </a:schemeClr>
              </a:solidFill>
            </a:endParaRPr>
          </a:p>
        </p:txBody>
      </p:sp>
      <p:pic>
        <p:nvPicPr>
          <p:cNvPr id="7" name="內容版面配置區 3"/>
          <p:cNvPicPr>
            <a:picLocks noChangeAspect="1"/>
          </p:cNvPicPr>
          <p:nvPr/>
        </p:nvPicPr>
        <p:blipFill rotWithShape="1">
          <a:blip r:embed="rId2"/>
          <a:stretch/>
        </p:blipFill>
        <p:spPr>
          <a:xfrm>
            <a:off x="232256" y="2734670"/>
            <a:ext cx="8691308" cy="3550414"/>
          </a:xfrm>
          <a:prstGeom prst="rect">
            <a:avLst/>
          </a:prstGeom>
        </p:spPr>
      </p:pic>
    </p:spTree>
    <p:extLst>
      <p:ext uri="{BB962C8B-B14F-4D97-AF65-F5344CB8AC3E}">
        <p14:creationId xmlns:p14="http://schemas.microsoft.com/office/powerpoint/2010/main" val="3086555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240592"/>
            <a:ext cx="7290054" cy="910572"/>
          </a:xfrm>
        </p:spPr>
        <p:txBody>
          <a:bodyPr>
            <a:normAutofit/>
          </a:bodyPr>
          <a:lstStyle/>
          <a:p>
            <a:r>
              <a:rPr lang="zh-TW" altLang="en-US" b="1" dirty="0"/>
              <a:t>警鐘響起</a:t>
            </a:r>
            <a:r>
              <a:rPr lang="en-US" altLang="zh-TW" b="1" dirty="0"/>
              <a:t>—NAI</a:t>
            </a:r>
            <a:r>
              <a:rPr lang="zh-TW" altLang="en-US" b="1" dirty="0"/>
              <a:t>抗藥性</a:t>
            </a:r>
            <a:endParaRPr lang="zh-TW" altLang="en-US" sz="3200" b="1" dirty="0"/>
          </a:p>
        </p:txBody>
      </p:sp>
      <p:sp>
        <p:nvSpPr>
          <p:cNvPr id="3" name="內容版面配置區 2"/>
          <p:cNvSpPr>
            <a:spLocks noGrp="1"/>
          </p:cNvSpPr>
          <p:nvPr>
            <p:ph idx="1"/>
          </p:nvPr>
        </p:nvSpPr>
        <p:spPr>
          <a:xfrm>
            <a:off x="768095" y="1919963"/>
            <a:ext cx="8188125" cy="4023360"/>
          </a:xfrm>
        </p:spPr>
        <p:txBody>
          <a:bodyPr/>
          <a:lstStyle/>
          <a:p>
            <a:pPr>
              <a:buClr>
                <a:schemeClr val="bg2">
                  <a:lumMod val="75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病毒突變株並不會降低病毒的生存能力</a:t>
            </a:r>
            <a:r>
              <a:rPr lang="en-US" altLang="zh-TW" b="1" dirty="0">
                <a:solidFill>
                  <a:schemeClr val="tx1">
                    <a:lumMod val="65000"/>
                    <a:lumOff val="35000"/>
                  </a:schemeClr>
                </a:solidFill>
                <a:latin typeface="+mj-ea"/>
              </a:rPr>
              <a:t>(fitness)</a:t>
            </a:r>
            <a:r>
              <a:rPr lang="zh-TW" altLang="en-US" b="1" dirty="0">
                <a:solidFill>
                  <a:schemeClr val="tx1">
                    <a:lumMod val="65000"/>
                    <a:lumOff val="35000"/>
                  </a:schemeClr>
                </a:solidFill>
                <a:latin typeface="+mj-ea"/>
              </a:rPr>
              <a:t>及傳染力</a:t>
            </a:r>
            <a:r>
              <a:rPr lang="en-US" altLang="zh-TW" b="1" dirty="0">
                <a:solidFill>
                  <a:schemeClr val="tx1">
                    <a:lumMod val="65000"/>
                    <a:lumOff val="35000"/>
                  </a:schemeClr>
                </a:solidFill>
                <a:latin typeface="+mj-ea"/>
              </a:rPr>
              <a:t>(transmissibility)</a:t>
            </a:r>
          </a:p>
          <a:p>
            <a:pPr>
              <a:buClr>
                <a:schemeClr val="bg2">
                  <a:lumMod val="75000"/>
                </a:schemeClr>
              </a:buClr>
              <a:buSzPct val="60000"/>
              <a:buFont typeface="Wingdings" panose="05000000000000000000" pitchFamily="2" charset="2"/>
              <a:buChar char="u"/>
            </a:pPr>
            <a:r>
              <a:rPr lang="en-US" altLang="zh-TW" b="1" dirty="0">
                <a:solidFill>
                  <a:schemeClr val="tx1">
                    <a:lumMod val="65000"/>
                    <a:lumOff val="35000"/>
                  </a:schemeClr>
                </a:solidFill>
                <a:latin typeface="+mj-ea"/>
              </a:rPr>
              <a:t>2007-2008 H1N1</a:t>
            </a:r>
            <a:r>
              <a:rPr lang="zh-TW" altLang="en-US" b="1" dirty="0">
                <a:solidFill>
                  <a:schemeClr val="tx1">
                    <a:lumMod val="65000"/>
                    <a:lumOff val="35000"/>
                  </a:schemeClr>
                </a:solidFill>
                <a:latin typeface="+mj-ea"/>
              </a:rPr>
              <a:t>流行於北半球的病毒株帶有神經胺酸酶突變的比例為</a:t>
            </a:r>
            <a:r>
              <a:rPr lang="en-US" altLang="zh-TW" b="1" dirty="0">
                <a:solidFill>
                  <a:schemeClr val="tx1">
                    <a:lumMod val="65000"/>
                    <a:lumOff val="35000"/>
                  </a:schemeClr>
                </a:solidFill>
                <a:latin typeface="+mj-ea"/>
              </a:rPr>
              <a:t>10%~70%, 2008-2009</a:t>
            </a:r>
            <a:r>
              <a:rPr lang="zh-TW" altLang="en-US" b="1" dirty="0">
                <a:solidFill>
                  <a:schemeClr val="tx1">
                    <a:lumMod val="65000"/>
                    <a:lumOff val="35000"/>
                  </a:schemeClr>
                </a:solidFill>
                <a:latin typeface="+mj-ea"/>
              </a:rPr>
              <a:t>年美國</a:t>
            </a:r>
            <a:r>
              <a:rPr lang="en-US" altLang="zh-TW" b="1" dirty="0">
                <a:solidFill>
                  <a:schemeClr val="tx1">
                    <a:lumMod val="65000"/>
                    <a:lumOff val="35000"/>
                  </a:schemeClr>
                </a:solidFill>
                <a:latin typeface="+mj-ea"/>
              </a:rPr>
              <a:t>H1N1</a:t>
            </a:r>
            <a:r>
              <a:rPr lang="zh-TW" altLang="en-US" b="1" dirty="0">
                <a:solidFill>
                  <a:schemeClr val="tx1">
                    <a:lumMod val="65000"/>
                    <a:lumOff val="35000"/>
                  </a:schemeClr>
                </a:solidFill>
                <a:latin typeface="+mj-ea"/>
              </a:rPr>
              <a:t>突變比例高達</a:t>
            </a:r>
            <a:r>
              <a:rPr lang="en-US" altLang="zh-TW" b="1" dirty="0">
                <a:solidFill>
                  <a:schemeClr val="tx1">
                    <a:lumMod val="65000"/>
                    <a:lumOff val="35000"/>
                  </a:schemeClr>
                </a:solidFill>
                <a:latin typeface="+mj-ea"/>
              </a:rPr>
              <a:t>98%</a:t>
            </a:r>
          </a:p>
          <a:p>
            <a:pPr>
              <a:buClr>
                <a:schemeClr val="bg2">
                  <a:lumMod val="75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當次流行病毒株對於</a:t>
            </a:r>
            <a:r>
              <a:rPr lang="en-US" altLang="zh-TW" b="1" dirty="0">
                <a:solidFill>
                  <a:schemeClr val="tx1">
                    <a:lumMod val="65000"/>
                    <a:lumOff val="35000"/>
                  </a:schemeClr>
                </a:solidFill>
                <a:latin typeface="+mj-ea"/>
              </a:rPr>
              <a:t>zanamivir</a:t>
            </a:r>
            <a:r>
              <a:rPr lang="zh-TW" altLang="en-US" b="1" dirty="0">
                <a:solidFill>
                  <a:schemeClr val="tx1">
                    <a:lumMod val="65000"/>
                    <a:lumOff val="35000"/>
                  </a:schemeClr>
                </a:solidFill>
                <a:latin typeface="+mj-ea"/>
              </a:rPr>
              <a:t>仍具有感受性</a:t>
            </a:r>
            <a:endParaRPr lang="en-US" altLang="zh-TW" b="1" dirty="0">
              <a:solidFill>
                <a:schemeClr val="tx1">
                  <a:lumMod val="65000"/>
                  <a:lumOff val="35000"/>
                </a:schemeClr>
              </a:solidFill>
              <a:latin typeface="+mj-ea"/>
            </a:endParaRPr>
          </a:p>
          <a:p>
            <a:endParaRPr kumimoji="1" lang="zh-TW" altLang="en-US" dirty="0"/>
          </a:p>
        </p:txBody>
      </p:sp>
      <p:pic>
        <p:nvPicPr>
          <p:cNvPr id="5" name="圖片 4"/>
          <p:cNvPicPr>
            <a:picLocks noChangeAspect="1"/>
          </p:cNvPicPr>
          <p:nvPr/>
        </p:nvPicPr>
        <p:blipFill rotWithShape="1">
          <a:blip r:embed="rId2"/>
          <a:srcRect l="25347" t="45996" r="25445" b="21089"/>
          <a:stretch/>
        </p:blipFill>
        <p:spPr>
          <a:xfrm>
            <a:off x="591190" y="3749905"/>
            <a:ext cx="7271018" cy="2735775"/>
          </a:xfrm>
          <a:prstGeom prst="rect">
            <a:avLst/>
          </a:prstGeom>
        </p:spPr>
      </p:pic>
      <p:sp>
        <p:nvSpPr>
          <p:cNvPr id="6" name="矩形 5"/>
          <p:cNvSpPr/>
          <p:nvPr/>
        </p:nvSpPr>
        <p:spPr>
          <a:xfrm>
            <a:off x="6915150" y="6484666"/>
            <a:ext cx="2149948" cy="276999"/>
          </a:xfrm>
          <a:prstGeom prst="rect">
            <a:avLst/>
          </a:prstGeom>
        </p:spPr>
        <p:txBody>
          <a:bodyPr wrap="none">
            <a:spAutoFit/>
          </a:bodyPr>
          <a:lstStyle/>
          <a:p>
            <a:r>
              <a:rPr lang="nb-NO" altLang="zh-TW" sz="1200" dirty="0">
                <a:solidFill>
                  <a:schemeClr val="tx1">
                    <a:lumMod val="95000"/>
                  </a:schemeClr>
                </a:solidFill>
              </a:rPr>
              <a:t>N Engl J </a:t>
            </a:r>
            <a:r>
              <a:rPr lang="nb-NO" altLang="zh-TW" sz="1200" dirty="0"/>
              <a:t>Med 2009; 360:953-6</a:t>
            </a:r>
            <a:endParaRPr lang="zh-TW" altLang="en-US" sz="1200" dirty="0"/>
          </a:p>
        </p:txBody>
      </p:sp>
    </p:spTree>
    <p:extLst>
      <p:ext uri="{BB962C8B-B14F-4D97-AF65-F5344CB8AC3E}">
        <p14:creationId xmlns:p14="http://schemas.microsoft.com/office/powerpoint/2010/main" val="3687589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8163" y="43761"/>
            <a:ext cx="8167674" cy="541455"/>
          </a:xfrm>
        </p:spPr>
        <p:txBody>
          <a:bodyPr>
            <a:normAutofit fontScale="90000"/>
          </a:bodyPr>
          <a:lstStyle/>
          <a:p>
            <a:r>
              <a:rPr lang="en-US" altLang="zh-TW" sz="3600" b="1" dirty="0"/>
              <a:t>Oseltamivir</a:t>
            </a:r>
            <a:r>
              <a:rPr lang="zh-TW" altLang="en-US" sz="3600" b="1" dirty="0"/>
              <a:t>抗藥性病毒株近年監測結果</a:t>
            </a:r>
          </a:p>
        </p:txBody>
      </p:sp>
      <p:sp>
        <p:nvSpPr>
          <p:cNvPr id="4" name="矩形 3"/>
          <p:cNvSpPr/>
          <p:nvPr/>
        </p:nvSpPr>
        <p:spPr>
          <a:xfrm>
            <a:off x="6612698" y="6407815"/>
            <a:ext cx="2323072" cy="276999"/>
          </a:xfrm>
          <a:prstGeom prst="rect">
            <a:avLst/>
          </a:prstGeom>
        </p:spPr>
        <p:txBody>
          <a:bodyPr wrap="none">
            <a:spAutoFit/>
          </a:bodyPr>
          <a:lstStyle/>
          <a:p>
            <a:r>
              <a:rPr lang="pt-BR" altLang="zh-TW" sz="1200" u="sng" dirty="0">
                <a:solidFill>
                  <a:schemeClr val="bg1">
                    <a:lumMod val="75000"/>
                  </a:schemeClr>
                </a:solidFill>
              </a:rPr>
              <a:t>Antiviral Res.</a:t>
            </a:r>
            <a:r>
              <a:rPr lang="pt-BR" altLang="zh-TW" sz="1200" dirty="0">
                <a:solidFill>
                  <a:schemeClr val="bg1">
                    <a:lumMod val="75000"/>
                  </a:schemeClr>
                </a:solidFill>
              </a:rPr>
              <a:t> 2022;200:105281</a:t>
            </a:r>
            <a:endParaRPr lang="zh-TW" altLang="en-US" sz="1200" dirty="0">
              <a:solidFill>
                <a:schemeClr val="bg1">
                  <a:lumMod val="75000"/>
                </a:schemeClr>
              </a:solidFill>
            </a:endParaRPr>
          </a:p>
        </p:txBody>
      </p:sp>
      <p:pic>
        <p:nvPicPr>
          <p:cNvPr id="6" name="圖片 5">
            <a:extLst>
              <a:ext uri="{FF2B5EF4-FFF2-40B4-BE49-F238E27FC236}">
                <a16:creationId xmlns:a16="http://schemas.microsoft.com/office/drawing/2014/main" id="{44233F3B-3B19-4412-9DD3-065D148537C9}"/>
              </a:ext>
            </a:extLst>
          </p:cNvPr>
          <p:cNvPicPr>
            <a:picLocks noChangeAspect="1"/>
          </p:cNvPicPr>
          <p:nvPr/>
        </p:nvPicPr>
        <p:blipFill rotWithShape="1">
          <a:blip r:embed="rId3"/>
          <a:srcRect l="18393" t="34857" r="27683" b="19286"/>
          <a:stretch/>
        </p:blipFill>
        <p:spPr>
          <a:xfrm>
            <a:off x="0" y="3168521"/>
            <a:ext cx="6279861" cy="3337727"/>
          </a:xfrm>
          <a:prstGeom prst="rect">
            <a:avLst/>
          </a:prstGeom>
        </p:spPr>
      </p:pic>
      <p:pic>
        <p:nvPicPr>
          <p:cNvPr id="7" name="圖片 6">
            <a:extLst>
              <a:ext uri="{FF2B5EF4-FFF2-40B4-BE49-F238E27FC236}">
                <a16:creationId xmlns:a16="http://schemas.microsoft.com/office/drawing/2014/main" id="{49E09BFD-37B2-42F4-B160-60D460EFA57B}"/>
              </a:ext>
            </a:extLst>
          </p:cNvPr>
          <p:cNvPicPr>
            <a:picLocks noChangeAspect="1"/>
          </p:cNvPicPr>
          <p:nvPr/>
        </p:nvPicPr>
        <p:blipFill rotWithShape="1">
          <a:blip r:embed="rId4"/>
          <a:srcRect l="18571" t="18265" r="27683" b="39572"/>
          <a:stretch/>
        </p:blipFill>
        <p:spPr>
          <a:xfrm>
            <a:off x="488163" y="758882"/>
            <a:ext cx="4914527" cy="2409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矩形 4"/>
          <p:cNvSpPr/>
          <p:nvPr/>
        </p:nvSpPr>
        <p:spPr>
          <a:xfrm>
            <a:off x="5984421" y="1102029"/>
            <a:ext cx="3052428" cy="4190314"/>
          </a:xfrm>
          <a:prstGeom prst="rect">
            <a:avLst/>
          </a:prstGeom>
          <a:solidFill>
            <a:schemeClr val="bg1"/>
          </a:solidFill>
        </p:spPr>
        <p:txBody>
          <a:bodyPr wrap="square">
            <a:spAutoFit/>
          </a:bodyPr>
          <a:lstStyle/>
          <a:p>
            <a:pPr>
              <a:lnSpc>
                <a:spcPct val="150000"/>
              </a:lnSpc>
            </a:pPr>
            <a:r>
              <a:rPr lang="en-US" altLang="zh-TW" sz="2000" b="1" dirty="0"/>
              <a:t>pdm09</a:t>
            </a:r>
            <a:r>
              <a:rPr lang="zh-TW" altLang="en-US" sz="2000" b="1" dirty="0"/>
              <a:t>抗藥性病毒株比例</a:t>
            </a:r>
            <a:endParaRPr lang="pt-BR" altLang="zh-TW" sz="2000" b="1" dirty="0"/>
          </a:p>
          <a:p>
            <a:pPr>
              <a:lnSpc>
                <a:spcPct val="150000"/>
              </a:lnSpc>
            </a:pPr>
            <a:r>
              <a:rPr lang="pt-BR" altLang="zh-TW" sz="2000" b="1" dirty="0"/>
              <a:t>2019/20:1.33%</a:t>
            </a:r>
          </a:p>
          <a:p>
            <a:pPr>
              <a:lnSpc>
                <a:spcPct val="150000"/>
              </a:lnSpc>
            </a:pPr>
            <a:r>
              <a:rPr lang="pt-BR" altLang="zh-TW" sz="2000" b="1" dirty="0"/>
              <a:t>2018/19:0.67%</a:t>
            </a:r>
          </a:p>
          <a:p>
            <a:pPr>
              <a:lnSpc>
                <a:spcPct val="150000"/>
              </a:lnSpc>
            </a:pPr>
            <a:r>
              <a:rPr lang="pt-BR" altLang="zh-TW" sz="2000" b="1" dirty="0"/>
              <a:t>2017/18:1.5%</a:t>
            </a:r>
          </a:p>
          <a:p>
            <a:pPr>
              <a:lnSpc>
                <a:spcPct val="150000"/>
              </a:lnSpc>
            </a:pPr>
            <a:r>
              <a:rPr lang="pt-BR" altLang="zh-TW" sz="2000" b="1" dirty="0"/>
              <a:t>2016/17:</a:t>
            </a:r>
            <a:r>
              <a:rPr lang="zh-TW" altLang="en-US" sz="2000" b="1" dirty="0"/>
              <a:t> </a:t>
            </a:r>
            <a:r>
              <a:rPr lang="pt-BR" altLang="zh-TW" sz="2000" b="1" dirty="0"/>
              <a:t>0.5%</a:t>
            </a:r>
          </a:p>
          <a:p>
            <a:pPr>
              <a:lnSpc>
                <a:spcPct val="150000"/>
              </a:lnSpc>
            </a:pPr>
            <a:r>
              <a:rPr lang="pt-BR" altLang="zh-TW" sz="2000" b="1" dirty="0"/>
              <a:t>2015/16: 1.8% </a:t>
            </a:r>
          </a:p>
          <a:p>
            <a:pPr>
              <a:lnSpc>
                <a:spcPct val="150000"/>
              </a:lnSpc>
            </a:pPr>
            <a:endParaRPr lang="pt-BR" altLang="zh-TW" sz="2000" b="1" dirty="0"/>
          </a:p>
          <a:p>
            <a:pPr>
              <a:lnSpc>
                <a:spcPct val="150000"/>
              </a:lnSpc>
            </a:pPr>
            <a:r>
              <a:rPr lang="en-US" altLang="zh-TW" sz="2000" b="1" dirty="0"/>
              <a:t>cross resistant to peramivir</a:t>
            </a:r>
            <a:endParaRPr lang="zh-TW" altLang="en-US" sz="2000" b="1" dirty="0"/>
          </a:p>
        </p:txBody>
      </p:sp>
      <p:sp>
        <p:nvSpPr>
          <p:cNvPr id="3" name="文字方塊 2">
            <a:extLst>
              <a:ext uri="{FF2B5EF4-FFF2-40B4-BE49-F238E27FC236}">
                <a16:creationId xmlns:a16="http://schemas.microsoft.com/office/drawing/2014/main" id="{241402BE-931D-456C-B2ED-8B6BAB1469E1}"/>
              </a:ext>
            </a:extLst>
          </p:cNvPr>
          <p:cNvSpPr txBox="1"/>
          <p:nvPr/>
        </p:nvSpPr>
        <p:spPr>
          <a:xfrm>
            <a:off x="2400300" y="873578"/>
            <a:ext cx="1845129" cy="369332"/>
          </a:xfrm>
          <a:prstGeom prst="rect">
            <a:avLst/>
          </a:prstGeom>
          <a:noFill/>
        </p:spPr>
        <p:txBody>
          <a:bodyPr wrap="square" rtlCol="0">
            <a:spAutoFit/>
          </a:bodyPr>
          <a:lstStyle/>
          <a:p>
            <a:r>
              <a:rPr lang="zh-TW" altLang="en-US" b="1" dirty="0"/>
              <a:t>例年流行病毒株</a:t>
            </a:r>
          </a:p>
        </p:txBody>
      </p:sp>
      <p:sp>
        <p:nvSpPr>
          <p:cNvPr id="8" name="文字方塊 7">
            <a:extLst>
              <a:ext uri="{FF2B5EF4-FFF2-40B4-BE49-F238E27FC236}">
                <a16:creationId xmlns:a16="http://schemas.microsoft.com/office/drawing/2014/main" id="{355D0D51-8753-46EC-96A5-237A833E14DD}"/>
              </a:ext>
            </a:extLst>
          </p:cNvPr>
          <p:cNvSpPr txBox="1"/>
          <p:nvPr/>
        </p:nvSpPr>
        <p:spPr>
          <a:xfrm>
            <a:off x="4315806" y="4397828"/>
            <a:ext cx="1845129" cy="646331"/>
          </a:xfrm>
          <a:prstGeom prst="rect">
            <a:avLst/>
          </a:prstGeom>
          <a:noFill/>
        </p:spPr>
        <p:txBody>
          <a:bodyPr wrap="square" rtlCol="0">
            <a:spAutoFit/>
          </a:bodyPr>
          <a:lstStyle/>
          <a:p>
            <a:r>
              <a:rPr lang="en-US" altLang="zh-TW" b="1" dirty="0"/>
              <a:t>A(H1N1)</a:t>
            </a:r>
          </a:p>
          <a:p>
            <a:r>
              <a:rPr lang="en-US" altLang="zh-TW" b="1" dirty="0"/>
              <a:t>B/Vic</a:t>
            </a:r>
            <a:endParaRPr lang="zh-TW" altLang="en-US" b="1" dirty="0"/>
          </a:p>
        </p:txBody>
      </p:sp>
    </p:spTree>
    <p:extLst>
      <p:ext uri="{BB962C8B-B14F-4D97-AF65-F5344CB8AC3E}">
        <p14:creationId xmlns:p14="http://schemas.microsoft.com/office/powerpoint/2010/main" val="3966984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036A39-7914-4AF5-BAD4-FC23D273A47E}"/>
              </a:ext>
            </a:extLst>
          </p:cNvPr>
          <p:cNvSpPr>
            <a:spLocks noGrp="1"/>
          </p:cNvSpPr>
          <p:nvPr>
            <p:ph type="title"/>
          </p:nvPr>
        </p:nvSpPr>
        <p:spPr/>
        <p:txBody>
          <a:bodyPr>
            <a:normAutofit fontScale="90000"/>
          </a:bodyPr>
          <a:lstStyle/>
          <a:p>
            <a:r>
              <a:rPr lang="fr-FR" altLang="zh-TW" sz="4000" dirty="0"/>
              <a:t>Polymerase acid (PA) amino acid substitutions in CAPSTONE-1 studt </a:t>
            </a:r>
            <a:endParaRPr lang="zh-TW" altLang="en-US" dirty="0"/>
          </a:p>
        </p:txBody>
      </p:sp>
      <p:pic>
        <p:nvPicPr>
          <p:cNvPr id="4" name="圖片 3">
            <a:extLst>
              <a:ext uri="{FF2B5EF4-FFF2-40B4-BE49-F238E27FC236}">
                <a16:creationId xmlns:a16="http://schemas.microsoft.com/office/drawing/2014/main" id="{50BF6ADC-FF86-4E0D-8DBE-4A6BCFF71B84}"/>
              </a:ext>
            </a:extLst>
          </p:cNvPr>
          <p:cNvPicPr>
            <a:picLocks noChangeAspect="1"/>
          </p:cNvPicPr>
          <p:nvPr/>
        </p:nvPicPr>
        <p:blipFill rotWithShape="1">
          <a:blip r:embed="rId3"/>
          <a:srcRect l="11304" t="19094" r="6914" b="27396"/>
          <a:stretch/>
        </p:blipFill>
        <p:spPr>
          <a:xfrm>
            <a:off x="668949" y="1845734"/>
            <a:ext cx="8084745" cy="2003351"/>
          </a:xfrm>
          <a:prstGeom prst="rect">
            <a:avLst/>
          </a:prstGeom>
        </p:spPr>
      </p:pic>
      <p:sp>
        <p:nvSpPr>
          <p:cNvPr id="5" name="文字方塊 4">
            <a:extLst>
              <a:ext uri="{FF2B5EF4-FFF2-40B4-BE49-F238E27FC236}">
                <a16:creationId xmlns:a16="http://schemas.microsoft.com/office/drawing/2014/main" id="{3DD204E9-1ECA-4FEC-B2BB-DDD017830F9E}"/>
              </a:ext>
            </a:extLst>
          </p:cNvPr>
          <p:cNvSpPr txBox="1"/>
          <p:nvPr/>
        </p:nvSpPr>
        <p:spPr>
          <a:xfrm>
            <a:off x="6239623" y="2737873"/>
            <a:ext cx="2653393" cy="461665"/>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en-US" altLang="zh-TW" sz="2400" b="1" dirty="0">
                <a:solidFill>
                  <a:srgbClr val="002060"/>
                </a:solidFill>
                <a:latin typeface="標楷體" panose="03000509000000000000" pitchFamily="65" charset="-120"/>
              </a:rPr>
              <a:t>CAPSTONE-1 study</a:t>
            </a:r>
            <a:endParaRPr lang="zh-TW" altLang="en-US" sz="2400" b="1" dirty="0">
              <a:solidFill>
                <a:srgbClr val="002060"/>
              </a:solidFill>
              <a:latin typeface="標楷體" panose="03000509000000000000" pitchFamily="65" charset="-120"/>
            </a:endParaRPr>
          </a:p>
        </p:txBody>
      </p:sp>
      <p:sp>
        <p:nvSpPr>
          <p:cNvPr id="6" name="矩形 5">
            <a:extLst>
              <a:ext uri="{FF2B5EF4-FFF2-40B4-BE49-F238E27FC236}">
                <a16:creationId xmlns:a16="http://schemas.microsoft.com/office/drawing/2014/main" id="{973CFED8-E79B-4959-AFE3-96F8BE04CA55}"/>
              </a:ext>
            </a:extLst>
          </p:cNvPr>
          <p:cNvSpPr/>
          <p:nvPr/>
        </p:nvSpPr>
        <p:spPr>
          <a:xfrm>
            <a:off x="841449" y="3659625"/>
            <a:ext cx="7739744" cy="646331"/>
          </a:xfrm>
          <a:prstGeom prst="rect">
            <a:avLst/>
          </a:prstGeom>
          <a:solidFill>
            <a:schemeClr val="accent1">
              <a:lumMod val="40000"/>
              <a:lumOff val="60000"/>
            </a:schemeClr>
          </a:solidFill>
        </p:spPr>
        <p:txBody>
          <a:bodyPr wrap="square">
            <a:spAutoFit/>
          </a:bodyPr>
          <a:lstStyle/>
          <a:p>
            <a:r>
              <a:rPr lang="fr-FR" altLang="zh-TW" dirty="0"/>
              <a:t>PA/I38X amino acid substitutions detected in </a:t>
            </a:r>
            <a:r>
              <a:rPr lang="en-US" altLang="zh-TW" b="1" dirty="0"/>
              <a:t>9.7%</a:t>
            </a:r>
            <a:r>
              <a:rPr lang="en-US" altLang="zh-TW" dirty="0"/>
              <a:t> </a:t>
            </a:r>
            <a:r>
              <a:rPr lang="en-US" altLang="zh-TW" dirty="0" err="1"/>
              <a:t>baloxavir</a:t>
            </a:r>
            <a:r>
              <a:rPr lang="en-US" altLang="zh-TW" dirty="0"/>
              <a:t> recipients (mainly </a:t>
            </a:r>
            <a:r>
              <a:rPr lang="en-US" altLang="zh-TW" b="1" dirty="0"/>
              <a:t>influenza A(H3N2) </a:t>
            </a:r>
            <a:r>
              <a:rPr lang="en-US" altLang="zh-TW" dirty="0"/>
              <a:t>infection) after </a:t>
            </a:r>
            <a:r>
              <a:rPr lang="en-US" altLang="zh-TW" dirty="0" err="1"/>
              <a:t>baloxavir</a:t>
            </a:r>
            <a:r>
              <a:rPr lang="en-US" altLang="zh-TW" dirty="0"/>
              <a:t> treatment </a:t>
            </a:r>
            <a:endParaRPr lang="zh-TW" altLang="en-US" dirty="0"/>
          </a:p>
        </p:txBody>
      </p:sp>
      <p:sp>
        <p:nvSpPr>
          <p:cNvPr id="7" name="矩形 6">
            <a:extLst>
              <a:ext uri="{FF2B5EF4-FFF2-40B4-BE49-F238E27FC236}">
                <a16:creationId xmlns:a16="http://schemas.microsoft.com/office/drawing/2014/main" id="{5B0503AC-4286-4BC4-B421-39C4F49025E5}"/>
              </a:ext>
            </a:extLst>
          </p:cNvPr>
          <p:cNvSpPr/>
          <p:nvPr/>
        </p:nvSpPr>
        <p:spPr>
          <a:xfrm>
            <a:off x="841449" y="4551764"/>
            <a:ext cx="7739744" cy="923330"/>
          </a:xfrm>
          <a:prstGeom prst="rect">
            <a:avLst/>
          </a:prstGeom>
          <a:solidFill>
            <a:schemeClr val="accent1">
              <a:lumMod val="40000"/>
              <a:lumOff val="60000"/>
            </a:schemeClr>
          </a:solidFill>
        </p:spPr>
        <p:txBody>
          <a:bodyPr wrap="square">
            <a:spAutoFit/>
          </a:bodyPr>
          <a:lstStyle/>
          <a:p>
            <a:r>
              <a:rPr lang="en-US" altLang="zh-TW" dirty="0"/>
              <a:t>The median time to alleviation of symptoms was longer in </a:t>
            </a:r>
            <a:r>
              <a:rPr lang="en-US" altLang="zh-TW" dirty="0" err="1"/>
              <a:t>baloxavir</a:t>
            </a:r>
            <a:r>
              <a:rPr lang="en-US" altLang="zh-TW" dirty="0"/>
              <a:t> recipients with PA/I38X substitutions than in those without variants          (</a:t>
            </a:r>
            <a:r>
              <a:rPr lang="en-US" altLang="zh-TW" b="1" dirty="0"/>
              <a:t>63.1 hours vs. 49.6 hours</a:t>
            </a:r>
            <a:r>
              <a:rPr lang="en-US" altLang="zh-TW" dirty="0"/>
              <a:t>)</a:t>
            </a:r>
            <a:endParaRPr lang="zh-TW" altLang="en-US" dirty="0"/>
          </a:p>
        </p:txBody>
      </p:sp>
      <p:sp>
        <p:nvSpPr>
          <p:cNvPr id="8" name="矩形 7">
            <a:extLst>
              <a:ext uri="{FF2B5EF4-FFF2-40B4-BE49-F238E27FC236}">
                <a16:creationId xmlns:a16="http://schemas.microsoft.com/office/drawing/2014/main" id="{160F868C-E895-4187-B4AB-78105B8DF8F2}"/>
              </a:ext>
            </a:extLst>
          </p:cNvPr>
          <p:cNvSpPr/>
          <p:nvPr/>
        </p:nvSpPr>
        <p:spPr>
          <a:xfrm>
            <a:off x="822960" y="5662976"/>
            <a:ext cx="7739744" cy="646331"/>
          </a:xfrm>
          <a:prstGeom prst="rect">
            <a:avLst/>
          </a:prstGeom>
          <a:solidFill>
            <a:schemeClr val="accent1">
              <a:lumMod val="40000"/>
              <a:lumOff val="60000"/>
            </a:schemeClr>
          </a:solidFill>
        </p:spPr>
        <p:txBody>
          <a:bodyPr wrap="square">
            <a:spAutoFit/>
          </a:bodyPr>
          <a:lstStyle/>
          <a:p>
            <a:r>
              <a:rPr lang="en-US" altLang="zh-TW" dirty="0"/>
              <a:t>91% of </a:t>
            </a:r>
            <a:r>
              <a:rPr lang="en-US" altLang="zh-TW" dirty="0" err="1"/>
              <a:t>baloxavir</a:t>
            </a:r>
            <a:r>
              <a:rPr lang="en-US" altLang="zh-TW" dirty="0"/>
              <a:t> recipients with PA/I38X substitutions detected virus on Day 5; 17% detected virus on Day 9</a:t>
            </a:r>
            <a:endParaRPr lang="zh-TW" altLang="en-US" dirty="0"/>
          </a:p>
        </p:txBody>
      </p:sp>
    </p:spTree>
    <p:extLst>
      <p:ext uri="{BB962C8B-B14F-4D97-AF65-F5344CB8AC3E}">
        <p14:creationId xmlns:p14="http://schemas.microsoft.com/office/powerpoint/2010/main" val="390603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6B5FD805-AA68-4C46-AE29-59548B68B6FF}"/>
              </a:ext>
            </a:extLst>
          </p:cNvPr>
          <p:cNvSpPr>
            <a:spLocks noGrp="1"/>
          </p:cNvSpPr>
          <p:nvPr>
            <p:ph type="title"/>
          </p:nvPr>
        </p:nvSpPr>
        <p:spPr/>
        <p:txBody>
          <a:bodyPr/>
          <a:lstStyle/>
          <a:p>
            <a:endParaRPr lang="zh-TW" altLang="en-US"/>
          </a:p>
        </p:txBody>
      </p:sp>
      <p:pic>
        <p:nvPicPr>
          <p:cNvPr id="1028" name="Picture 4" descr="Kaplan–Meier curve of time to alleviation of symptoms in baloxavir-treated patients with and without treatment-emergent PA/I38X-substituted viruses and in placebo-treated patients. Patients who did not experience alleviation of symptoms were censored at the last observation time point. Abbreviation: PA/I38X, amino acid substitutions of isoleucine at position 38 of virus polymerase acidic protein.">
            <a:extLst>
              <a:ext uri="{FF2B5EF4-FFF2-40B4-BE49-F238E27FC236}">
                <a16:creationId xmlns:a16="http://schemas.microsoft.com/office/drawing/2014/main" id="{CBF6D169-E088-4AAE-A8B2-0C68FF626E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8" b="26490"/>
          <a:stretch/>
        </p:blipFill>
        <p:spPr bwMode="auto">
          <a:xfrm>
            <a:off x="345394" y="474664"/>
            <a:ext cx="8798605" cy="434226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2DAEC51F-277C-4F6D-96BC-34BE1DCFE23C}"/>
              </a:ext>
            </a:extLst>
          </p:cNvPr>
          <p:cNvSpPr/>
          <p:nvPr/>
        </p:nvSpPr>
        <p:spPr>
          <a:xfrm>
            <a:off x="4253592" y="1186757"/>
            <a:ext cx="4067448" cy="1754326"/>
          </a:xfrm>
          <a:prstGeom prst="rect">
            <a:avLst/>
          </a:prstGeom>
        </p:spPr>
        <p:txBody>
          <a:bodyPr wrap="square">
            <a:spAutoFit/>
          </a:bodyPr>
          <a:lstStyle/>
          <a:p>
            <a:r>
              <a:rPr lang="en-US" altLang="zh-TW" dirty="0">
                <a:solidFill>
                  <a:srgbClr val="2A2A2A"/>
                </a:solidFill>
                <a:latin typeface="Merriweather"/>
              </a:rPr>
              <a:t>With PA/I38X-substituted (63.1 hours; 95% CI, 52.2–87.7)   </a:t>
            </a:r>
          </a:p>
          <a:p>
            <a:endParaRPr lang="en-US" altLang="zh-TW" dirty="0">
              <a:solidFill>
                <a:srgbClr val="2A2A2A"/>
              </a:solidFill>
              <a:latin typeface="Merriweather"/>
            </a:endParaRPr>
          </a:p>
          <a:p>
            <a:r>
              <a:rPr lang="en-US" altLang="zh-TW" dirty="0">
                <a:solidFill>
                  <a:srgbClr val="2A2A2A"/>
                </a:solidFill>
                <a:latin typeface="Merriweather"/>
              </a:rPr>
              <a:t>Without PA/I38X-substituted  (51.0 hours; 95% CI, 46.0–56.0)</a:t>
            </a:r>
          </a:p>
          <a:p>
            <a:endParaRPr lang="zh-TW" altLang="en-US" dirty="0"/>
          </a:p>
        </p:txBody>
      </p:sp>
      <p:pic>
        <p:nvPicPr>
          <p:cNvPr id="1026" name="Picture 2" descr="Time course of influenza virus titer (mean ± SD) in baloxavir-treated patients with and without treatment-emergent PA/I38X-substituted viruses and in placebo-treated patients. The lower limit of quantification of viral titer was set at 0.7 log10TCID50 (dotted line). The subset of patients who were positive for infectious virus titer at baseline was included in this analysis; 2 baloxavir-treated patients with PA/I38X-substituted viruses had negative baseline virus titer (individual data shown in Supplementary Figure 5). Abbreviations: PA/I38X, amino acid substitutions of isoleucine at position 38 of virus polymerase acidic protein; TCID50, 50% tissue culture infectious dose.">
            <a:extLst>
              <a:ext uri="{FF2B5EF4-FFF2-40B4-BE49-F238E27FC236}">
                <a16:creationId xmlns:a16="http://schemas.microsoft.com/office/drawing/2014/main" id="{6BCA7F29-8C9C-4E23-8983-A9B721858C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333"/>
          <a:stretch/>
        </p:blipFill>
        <p:spPr bwMode="auto">
          <a:xfrm>
            <a:off x="710723" y="215040"/>
            <a:ext cx="6994298" cy="6081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37770385-C3B4-4D1A-8394-E8D9AD348FFB}"/>
              </a:ext>
            </a:extLst>
          </p:cNvPr>
          <p:cNvSpPr/>
          <p:nvPr/>
        </p:nvSpPr>
        <p:spPr>
          <a:xfrm>
            <a:off x="4072607" y="6458294"/>
            <a:ext cx="3009157" cy="276999"/>
          </a:xfrm>
          <a:prstGeom prst="rect">
            <a:avLst/>
          </a:prstGeom>
        </p:spPr>
        <p:txBody>
          <a:bodyPr wrap="none">
            <a:spAutoFit/>
          </a:bodyPr>
          <a:lstStyle/>
          <a:p>
            <a:r>
              <a:rPr lang="en-US" altLang="zh-TW" sz="1200" dirty="0">
                <a:solidFill>
                  <a:schemeClr val="bg1">
                    <a:lumMod val="85000"/>
                  </a:schemeClr>
                </a:solidFill>
              </a:rPr>
              <a:t>J Infect Dis. 2020 Jan 14;221(3):346-355.</a:t>
            </a:r>
            <a:endParaRPr lang="zh-TW" altLang="en-US" sz="1200" dirty="0">
              <a:solidFill>
                <a:schemeClr val="bg1">
                  <a:lumMod val="85000"/>
                </a:schemeClr>
              </a:solidFill>
            </a:endParaRPr>
          </a:p>
        </p:txBody>
      </p:sp>
    </p:spTree>
    <p:extLst>
      <p:ext uri="{BB962C8B-B14F-4D97-AF65-F5344CB8AC3E}">
        <p14:creationId xmlns:p14="http://schemas.microsoft.com/office/powerpoint/2010/main" val="148138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4BDF1B6-EFD9-4C8F-9CB9-C42ECC161CCC}"/>
              </a:ext>
            </a:extLst>
          </p:cNvPr>
          <p:cNvPicPr>
            <a:picLocks noChangeAspect="1"/>
          </p:cNvPicPr>
          <p:nvPr/>
        </p:nvPicPr>
        <p:blipFill rotWithShape="1">
          <a:blip r:embed="rId2">
            <a:extLst>
              <a:ext uri="{28A0092B-C50C-407E-A947-70E740481C1C}">
                <a14:useLocalDpi xmlns:a14="http://schemas.microsoft.com/office/drawing/2010/main" val="0"/>
              </a:ext>
            </a:extLst>
          </a:blip>
          <a:srcRect t="5915"/>
          <a:stretch/>
        </p:blipFill>
        <p:spPr>
          <a:xfrm>
            <a:off x="791936" y="1103118"/>
            <a:ext cx="8131629" cy="5434521"/>
          </a:xfrm>
          <a:prstGeom prst="rect">
            <a:avLst/>
          </a:prstGeom>
        </p:spPr>
      </p:pic>
      <p:sp>
        <p:nvSpPr>
          <p:cNvPr id="6" name="標題 1">
            <a:extLst>
              <a:ext uri="{FF2B5EF4-FFF2-40B4-BE49-F238E27FC236}">
                <a16:creationId xmlns:a16="http://schemas.microsoft.com/office/drawing/2014/main" id="{600A2232-6120-4DFD-8137-2750C8C8B491}"/>
              </a:ext>
            </a:extLst>
          </p:cNvPr>
          <p:cNvSpPr txBox="1">
            <a:spLocks/>
          </p:cNvSpPr>
          <p:nvPr/>
        </p:nvSpPr>
        <p:spPr>
          <a:xfrm>
            <a:off x="616373" y="156430"/>
            <a:ext cx="7704667" cy="85555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zh-TW" altLang="en-US" b="1" dirty="0"/>
              <a:t>抗流病毒</a:t>
            </a:r>
          </a:p>
        </p:txBody>
      </p:sp>
      <p:sp>
        <p:nvSpPr>
          <p:cNvPr id="7" name="矩形 6">
            <a:extLst>
              <a:ext uri="{FF2B5EF4-FFF2-40B4-BE49-F238E27FC236}">
                <a16:creationId xmlns:a16="http://schemas.microsoft.com/office/drawing/2014/main" id="{693837C9-A434-443E-BEB3-8C4D62B20A3D}"/>
              </a:ext>
            </a:extLst>
          </p:cNvPr>
          <p:cNvSpPr/>
          <p:nvPr/>
        </p:nvSpPr>
        <p:spPr>
          <a:xfrm>
            <a:off x="3526970" y="6537639"/>
            <a:ext cx="5902779" cy="276999"/>
          </a:xfrm>
          <a:prstGeom prst="rect">
            <a:avLst/>
          </a:prstGeom>
        </p:spPr>
        <p:txBody>
          <a:bodyPr wrap="square">
            <a:spAutoFit/>
          </a:bodyPr>
          <a:lstStyle/>
          <a:p>
            <a:r>
              <a:rPr lang="en-US" altLang="zh-TW" sz="1200" dirty="0">
                <a:solidFill>
                  <a:schemeClr val="bg1">
                    <a:lumMod val="75000"/>
                  </a:schemeClr>
                </a:solidFill>
              </a:rPr>
              <a:t>Pharmacology &amp; Therapeutics 209(2020)107512</a:t>
            </a:r>
            <a:endParaRPr lang="zh-TW" altLang="en-US" sz="1200" dirty="0">
              <a:solidFill>
                <a:schemeClr val="bg1">
                  <a:lumMod val="75000"/>
                </a:schemeClr>
              </a:solidFill>
            </a:endParaRPr>
          </a:p>
        </p:txBody>
      </p:sp>
      <p:sp>
        <p:nvSpPr>
          <p:cNvPr id="8" name="矩形 7">
            <a:extLst>
              <a:ext uri="{FF2B5EF4-FFF2-40B4-BE49-F238E27FC236}">
                <a16:creationId xmlns:a16="http://schemas.microsoft.com/office/drawing/2014/main" id="{F951AC78-FD34-46F0-BCB3-EB89F9C4A042}"/>
              </a:ext>
            </a:extLst>
          </p:cNvPr>
          <p:cNvSpPr/>
          <p:nvPr/>
        </p:nvSpPr>
        <p:spPr>
          <a:xfrm>
            <a:off x="14995" y="3300250"/>
            <a:ext cx="2055872" cy="307777"/>
          </a:xfrm>
          <a:prstGeom prst="rect">
            <a:avLst/>
          </a:prstGeom>
          <a:solidFill>
            <a:schemeClr val="bg1"/>
          </a:solidFill>
        </p:spPr>
        <p:txBody>
          <a:bodyPr wrap="square">
            <a:spAutoFit/>
          </a:bodyPr>
          <a:lstStyle/>
          <a:p>
            <a:pPr>
              <a:buClr>
                <a:schemeClr val="tx1">
                  <a:lumMod val="65000"/>
                </a:schemeClr>
              </a:buClr>
              <a:defRPr/>
            </a:pPr>
            <a:endParaRPr lang="en-US" altLang="zh-TW" sz="1400" b="1" dirty="0"/>
          </a:p>
        </p:txBody>
      </p:sp>
      <p:sp>
        <p:nvSpPr>
          <p:cNvPr id="9" name="矩形 8">
            <a:extLst>
              <a:ext uri="{FF2B5EF4-FFF2-40B4-BE49-F238E27FC236}">
                <a16:creationId xmlns:a16="http://schemas.microsoft.com/office/drawing/2014/main" id="{F6C44978-B47F-48C2-B622-0E122311E238}"/>
              </a:ext>
            </a:extLst>
          </p:cNvPr>
          <p:cNvSpPr/>
          <p:nvPr/>
        </p:nvSpPr>
        <p:spPr>
          <a:xfrm>
            <a:off x="6751793" y="2676533"/>
            <a:ext cx="2392207" cy="523220"/>
          </a:xfrm>
          <a:prstGeom prst="rect">
            <a:avLst/>
          </a:prstGeom>
          <a:solidFill>
            <a:schemeClr val="bg1"/>
          </a:solidFill>
        </p:spPr>
        <p:txBody>
          <a:bodyPr wrap="square">
            <a:spAutoFit/>
          </a:bodyPr>
          <a:lstStyle/>
          <a:p>
            <a:pPr>
              <a:buClr>
                <a:schemeClr val="tx1">
                  <a:lumMod val="65000"/>
                </a:schemeClr>
              </a:buClr>
              <a:defRPr/>
            </a:pPr>
            <a:endParaRPr lang="en-US" altLang="zh-TW" sz="1400" b="1" dirty="0"/>
          </a:p>
          <a:p>
            <a:pPr>
              <a:buClr>
                <a:schemeClr val="tx1">
                  <a:lumMod val="65000"/>
                </a:schemeClr>
              </a:buClr>
              <a:defRPr/>
            </a:pPr>
            <a:r>
              <a:rPr lang="en-US" altLang="zh-TW" sz="1400" b="1" dirty="0"/>
              <a:t> </a:t>
            </a:r>
          </a:p>
        </p:txBody>
      </p:sp>
      <p:sp>
        <p:nvSpPr>
          <p:cNvPr id="10" name="矩形 9">
            <a:extLst>
              <a:ext uri="{FF2B5EF4-FFF2-40B4-BE49-F238E27FC236}">
                <a16:creationId xmlns:a16="http://schemas.microsoft.com/office/drawing/2014/main" id="{1E84F2DF-F76A-4DE7-97E2-21F1CD91A83D}"/>
              </a:ext>
            </a:extLst>
          </p:cNvPr>
          <p:cNvSpPr/>
          <p:nvPr/>
        </p:nvSpPr>
        <p:spPr>
          <a:xfrm>
            <a:off x="4000298" y="4421509"/>
            <a:ext cx="2539295" cy="307777"/>
          </a:xfrm>
          <a:prstGeom prst="rect">
            <a:avLst/>
          </a:prstGeom>
          <a:solidFill>
            <a:schemeClr val="bg1"/>
          </a:solidFill>
        </p:spPr>
        <p:txBody>
          <a:bodyPr wrap="square">
            <a:spAutoFit/>
          </a:bodyPr>
          <a:lstStyle/>
          <a:p>
            <a:pPr>
              <a:buClr>
                <a:schemeClr val="tx1">
                  <a:lumMod val="65000"/>
                </a:schemeClr>
              </a:buClr>
              <a:defRPr/>
            </a:pPr>
            <a:endParaRPr lang="en-US" altLang="zh-TW" sz="1400" b="1" dirty="0"/>
          </a:p>
        </p:txBody>
      </p:sp>
      <p:sp>
        <p:nvSpPr>
          <p:cNvPr id="11" name="矩形 10">
            <a:extLst>
              <a:ext uri="{FF2B5EF4-FFF2-40B4-BE49-F238E27FC236}">
                <a16:creationId xmlns:a16="http://schemas.microsoft.com/office/drawing/2014/main" id="{CDDC20BF-A7FF-40C5-9EF8-094032224630}"/>
              </a:ext>
            </a:extLst>
          </p:cNvPr>
          <p:cNvSpPr/>
          <p:nvPr/>
        </p:nvSpPr>
        <p:spPr>
          <a:xfrm>
            <a:off x="2577051" y="3199753"/>
            <a:ext cx="1513256" cy="523220"/>
          </a:xfrm>
          <a:prstGeom prst="rect">
            <a:avLst/>
          </a:prstGeom>
          <a:solidFill>
            <a:schemeClr val="bg1"/>
          </a:solidFill>
        </p:spPr>
        <p:txBody>
          <a:bodyPr wrap="square">
            <a:spAutoFit/>
          </a:bodyPr>
          <a:lstStyle/>
          <a:p>
            <a:endParaRPr lang="en-US" altLang="zh-TW" sz="1400" b="1" dirty="0"/>
          </a:p>
          <a:p>
            <a:endParaRPr lang="zh-TW" altLang="en-US" sz="1400" b="1" dirty="0"/>
          </a:p>
        </p:txBody>
      </p:sp>
    </p:spTree>
    <p:extLst>
      <p:ext uri="{BB962C8B-B14F-4D97-AF65-F5344CB8AC3E}">
        <p14:creationId xmlns:p14="http://schemas.microsoft.com/office/powerpoint/2010/main" val="1382972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D352C2E-6CED-4275-966B-703959702D9E}"/>
              </a:ext>
            </a:extLst>
          </p:cNvPr>
          <p:cNvSpPr>
            <a:spLocks noGrp="1"/>
          </p:cNvSpPr>
          <p:nvPr>
            <p:ph idx="1"/>
          </p:nvPr>
        </p:nvSpPr>
        <p:spPr/>
        <p:txBody>
          <a:bodyPr/>
          <a:lstStyle/>
          <a:p>
            <a:endParaRPr lang="zh-TW" altLang="en-US"/>
          </a:p>
        </p:txBody>
      </p:sp>
      <p:sp>
        <p:nvSpPr>
          <p:cNvPr id="4" name="標題 1">
            <a:extLst>
              <a:ext uri="{FF2B5EF4-FFF2-40B4-BE49-F238E27FC236}">
                <a16:creationId xmlns:a16="http://schemas.microsoft.com/office/drawing/2014/main" id="{9AEE0D79-C2AB-4C00-AAA2-86C50E3E3CAB}"/>
              </a:ext>
            </a:extLst>
          </p:cNvPr>
          <p:cNvSpPr>
            <a:spLocks noGrp="1"/>
          </p:cNvSpPr>
          <p:nvPr>
            <p:ph type="title"/>
          </p:nvPr>
        </p:nvSpPr>
        <p:spPr>
          <a:xfrm>
            <a:off x="822325" y="287339"/>
            <a:ext cx="7543800" cy="627062"/>
          </a:xfrm>
        </p:spPr>
        <p:txBody>
          <a:bodyPr>
            <a:normAutofit/>
          </a:bodyPr>
          <a:lstStyle/>
          <a:p>
            <a:r>
              <a:rPr lang="en-US" altLang="zh-TW" sz="3600" b="1" dirty="0" err="1"/>
              <a:t>Baloxavir</a:t>
            </a:r>
            <a:r>
              <a:rPr lang="zh-TW" altLang="en-US" sz="3600" b="1" dirty="0"/>
              <a:t>抗藥性病毒株監測結果</a:t>
            </a:r>
          </a:p>
        </p:txBody>
      </p:sp>
      <p:pic>
        <p:nvPicPr>
          <p:cNvPr id="5" name="圖片 4">
            <a:extLst>
              <a:ext uri="{FF2B5EF4-FFF2-40B4-BE49-F238E27FC236}">
                <a16:creationId xmlns:a16="http://schemas.microsoft.com/office/drawing/2014/main" id="{F9149A39-4F27-48E1-B288-95FCB431E2BB}"/>
              </a:ext>
            </a:extLst>
          </p:cNvPr>
          <p:cNvPicPr>
            <a:picLocks noChangeAspect="1"/>
          </p:cNvPicPr>
          <p:nvPr/>
        </p:nvPicPr>
        <p:blipFill rotWithShape="1">
          <a:blip r:embed="rId2"/>
          <a:srcRect l="16518" t="11286" r="4732" b="11143"/>
          <a:stretch/>
        </p:blipFill>
        <p:spPr>
          <a:xfrm>
            <a:off x="432707" y="1201178"/>
            <a:ext cx="8347959" cy="5003680"/>
          </a:xfrm>
          <a:prstGeom prst="rect">
            <a:avLst/>
          </a:prstGeom>
        </p:spPr>
      </p:pic>
      <p:sp>
        <p:nvSpPr>
          <p:cNvPr id="6" name="矩形 5">
            <a:extLst>
              <a:ext uri="{FF2B5EF4-FFF2-40B4-BE49-F238E27FC236}">
                <a16:creationId xmlns:a16="http://schemas.microsoft.com/office/drawing/2014/main" id="{B311098A-F238-41D0-9756-94E8DBBB65B8}"/>
              </a:ext>
            </a:extLst>
          </p:cNvPr>
          <p:cNvSpPr/>
          <p:nvPr/>
        </p:nvSpPr>
        <p:spPr>
          <a:xfrm>
            <a:off x="2645228" y="2654605"/>
            <a:ext cx="1747158" cy="1703030"/>
          </a:xfrm>
          <a:prstGeom prst="rect">
            <a:avLst/>
          </a:prstGeom>
        </p:spPr>
        <p:txBody>
          <a:bodyPr wrap="square">
            <a:spAutoFit/>
          </a:bodyPr>
          <a:lstStyle/>
          <a:p>
            <a:pPr>
              <a:lnSpc>
                <a:spcPct val="150000"/>
              </a:lnSpc>
            </a:pPr>
            <a:r>
              <a:rPr lang="zh-TW" altLang="en-US" b="1" dirty="0"/>
              <a:t>全球抗藥性病毒株比例</a:t>
            </a:r>
            <a:endParaRPr lang="pt-BR" altLang="zh-TW" b="1" dirty="0"/>
          </a:p>
          <a:p>
            <a:pPr>
              <a:lnSpc>
                <a:spcPct val="150000"/>
              </a:lnSpc>
            </a:pPr>
            <a:r>
              <a:rPr lang="pt-BR" altLang="zh-TW" b="1" dirty="0"/>
              <a:t>2019/20:0.5%</a:t>
            </a:r>
          </a:p>
          <a:p>
            <a:pPr>
              <a:lnSpc>
                <a:spcPct val="150000"/>
              </a:lnSpc>
            </a:pPr>
            <a:r>
              <a:rPr lang="pt-BR" altLang="zh-TW" b="1" dirty="0"/>
              <a:t>2018/19:0.1%</a:t>
            </a:r>
          </a:p>
        </p:txBody>
      </p:sp>
      <p:sp>
        <p:nvSpPr>
          <p:cNvPr id="7" name="矩形 6">
            <a:extLst>
              <a:ext uri="{FF2B5EF4-FFF2-40B4-BE49-F238E27FC236}">
                <a16:creationId xmlns:a16="http://schemas.microsoft.com/office/drawing/2014/main" id="{21DBE345-CE03-4732-90C3-3935BFBCC590}"/>
              </a:ext>
            </a:extLst>
          </p:cNvPr>
          <p:cNvSpPr/>
          <p:nvPr/>
        </p:nvSpPr>
        <p:spPr>
          <a:xfrm>
            <a:off x="632755" y="2464105"/>
            <a:ext cx="1747158" cy="456535"/>
          </a:xfrm>
          <a:prstGeom prst="rect">
            <a:avLst/>
          </a:prstGeom>
        </p:spPr>
        <p:txBody>
          <a:bodyPr wrap="square">
            <a:spAutoFit/>
          </a:bodyPr>
          <a:lstStyle/>
          <a:p>
            <a:pPr>
              <a:lnSpc>
                <a:spcPct val="150000"/>
              </a:lnSpc>
            </a:pPr>
            <a:r>
              <a:rPr lang="en-US" altLang="zh-TW" b="1" dirty="0"/>
              <a:t>1.4%</a:t>
            </a:r>
            <a:endParaRPr lang="pt-BR" altLang="zh-TW" b="1" dirty="0"/>
          </a:p>
        </p:txBody>
      </p:sp>
      <p:sp>
        <p:nvSpPr>
          <p:cNvPr id="8" name="矩形 7">
            <a:extLst>
              <a:ext uri="{FF2B5EF4-FFF2-40B4-BE49-F238E27FC236}">
                <a16:creationId xmlns:a16="http://schemas.microsoft.com/office/drawing/2014/main" id="{3AC8F7C6-FC12-4168-83C1-405C9E823227}"/>
              </a:ext>
            </a:extLst>
          </p:cNvPr>
          <p:cNvSpPr/>
          <p:nvPr/>
        </p:nvSpPr>
        <p:spPr>
          <a:xfrm>
            <a:off x="632755" y="3425039"/>
            <a:ext cx="1747158" cy="456535"/>
          </a:xfrm>
          <a:prstGeom prst="rect">
            <a:avLst/>
          </a:prstGeom>
        </p:spPr>
        <p:txBody>
          <a:bodyPr wrap="square">
            <a:spAutoFit/>
          </a:bodyPr>
          <a:lstStyle/>
          <a:p>
            <a:pPr>
              <a:lnSpc>
                <a:spcPct val="150000"/>
              </a:lnSpc>
            </a:pPr>
            <a:r>
              <a:rPr lang="en-US" altLang="zh-TW" b="1" dirty="0"/>
              <a:t>4.8%</a:t>
            </a:r>
            <a:endParaRPr lang="pt-BR" altLang="zh-TW" b="1" dirty="0"/>
          </a:p>
        </p:txBody>
      </p:sp>
      <p:sp>
        <p:nvSpPr>
          <p:cNvPr id="9" name="矩形 8">
            <a:extLst>
              <a:ext uri="{FF2B5EF4-FFF2-40B4-BE49-F238E27FC236}">
                <a16:creationId xmlns:a16="http://schemas.microsoft.com/office/drawing/2014/main" id="{2E2D38F4-D75B-404D-9805-1DDE2B13EF5A}"/>
              </a:ext>
            </a:extLst>
          </p:cNvPr>
          <p:cNvSpPr/>
          <p:nvPr/>
        </p:nvSpPr>
        <p:spPr>
          <a:xfrm>
            <a:off x="703512" y="5916205"/>
            <a:ext cx="1747158" cy="456535"/>
          </a:xfrm>
          <a:prstGeom prst="rect">
            <a:avLst/>
          </a:prstGeom>
        </p:spPr>
        <p:txBody>
          <a:bodyPr wrap="square">
            <a:spAutoFit/>
          </a:bodyPr>
          <a:lstStyle/>
          <a:p>
            <a:pPr>
              <a:lnSpc>
                <a:spcPct val="150000"/>
              </a:lnSpc>
            </a:pPr>
            <a:r>
              <a:rPr lang="en-US" altLang="zh-TW" b="1" dirty="0"/>
              <a:t>0.2%</a:t>
            </a:r>
            <a:endParaRPr lang="pt-BR" altLang="zh-TW" b="1" dirty="0"/>
          </a:p>
        </p:txBody>
      </p:sp>
      <p:sp>
        <p:nvSpPr>
          <p:cNvPr id="10" name="矩形 9">
            <a:extLst>
              <a:ext uri="{FF2B5EF4-FFF2-40B4-BE49-F238E27FC236}">
                <a16:creationId xmlns:a16="http://schemas.microsoft.com/office/drawing/2014/main" id="{320DF69B-82C9-46BA-BC12-0F5FDEA2BBD2}"/>
              </a:ext>
            </a:extLst>
          </p:cNvPr>
          <p:cNvSpPr/>
          <p:nvPr/>
        </p:nvSpPr>
        <p:spPr>
          <a:xfrm>
            <a:off x="1771648" y="1040386"/>
            <a:ext cx="3771901" cy="456535"/>
          </a:xfrm>
          <a:prstGeom prst="rect">
            <a:avLst/>
          </a:prstGeom>
        </p:spPr>
        <p:txBody>
          <a:bodyPr wrap="square">
            <a:spAutoFit/>
          </a:bodyPr>
          <a:lstStyle/>
          <a:p>
            <a:pPr>
              <a:lnSpc>
                <a:spcPct val="150000"/>
              </a:lnSpc>
            </a:pPr>
            <a:r>
              <a:rPr lang="en-US" altLang="zh-TW" b="1" dirty="0"/>
              <a:t>2018-19   Atlanta and Tokyo</a:t>
            </a:r>
            <a:endParaRPr lang="pt-BR" altLang="zh-TW" b="1" dirty="0"/>
          </a:p>
        </p:txBody>
      </p:sp>
    </p:spTree>
    <p:extLst>
      <p:ext uri="{BB962C8B-B14F-4D97-AF65-F5344CB8AC3E}">
        <p14:creationId xmlns:p14="http://schemas.microsoft.com/office/powerpoint/2010/main" val="143786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b="1" dirty="0"/>
              <a:t>何時監測抗藥性</a:t>
            </a:r>
          </a:p>
        </p:txBody>
      </p:sp>
      <p:sp>
        <p:nvSpPr>
          <p:cNvPr id="3" name="內容版面配置區 2"/>
          <p:cNvSpPr>
            <a:spLocks noGrp="1"/>
          </p:cNvSpPr>
          <p:nvPr>
            <p:ph idx="1"/>
          </p:nvPr>
        </p:nvSpPr>
        <p:spPr>
          <a:xfrm>
            <a:off x="768096" y="2286000"/>
            <a:ext cx="8106483" cy="4023360"/>
          </a:xfrm>
        </p:spPr>
        <p:txBody>
          <a:bodyPr/>
          <a:lstStyle/>
          <a:p>
            <a:pPr>
              <a:buClr>
                <a:schemeClr val="bg2">
                  <a:lumMod val="75000"/>
                </a:schemeClr>
              </a:buClr>
              <a:buSzPct val="60000"/>
              <a:buFont typeface="Wingdings" panose="05000000000000000000" pitchFamily="2" charset="2"/>
              <a:buChar char="u"/>
            </a:pPr>
            <a:r>
              <a:rPr lang="zh-TW" altLang="en-US" sz="2800" dirty="0"/>
              <a:t> </a:t>
            </a:r>
            <a:r>
              <a:rPr lang="zh-TW" altLang="en-US" b="1" dirty="0">
                <a:solidFill>
                  <a:schemeClr val="tx1">
                    <a:lumMod val="65000"/>
                    <a:lumOff val="35000"/>
                  </a:schemeClr>
                </a:solidFill>
                <a:latin typeface="+mj-ea"/>
              </a:rPr>
              <a:t>免疫不全病人或流感重症病人使用抗病毒藥物後臨床狀況未改善</a:t>
            </a:r>
            <a:r>
              <a:rPr lang="en-US" altLang="zh-TW" b="1" dirty="0">
                <a:solidFill>
                  <a:schemeClr val="tx1">
                    <a:lumMod val="65000"/>
                    <a:lumOff val="35000"/>
                  </a:schemeClr>
                </a:solidFill>
                <a:latin typeface="+mj-ea"/>
              </a:rPr>
              <a:t>(7~10</a:t>
            </a:r>
            <a:r>
              <a:rPr lang="zh-TW" altLang="en-US" b="1" dirty="0">
                <a:solidFill>
                  <a:schemeClr val="tx1">
                    <a:lumMod val="65000"/>
                    <a:lumOff val="35000"/>
                  </a:schemeClr>
                </a:solidFill>
                <a:latin typeface="+mj-ea"/>
              </a:rPr>
              <a:t>天</a:t>
            </a:r>
            <a:r>
              <a:rPr lang="en-US" altLang="zh-TW" b="1" dirty="0">
                <a:solidFill>
                  <a:schemeClr val="tx1">
                    <a:lumMod val="65000"/>
                    <a:lumOff val="35000"/>
                  </a:schemeClr>
                </a:solidFill>
                <a:latin typeface="+mj-ea"/>
              </a:rPr>
              <a:t>)</a:t>
            </a:r>
            <a:r>
              <a:rPr lang="zh-TW" altLang="en-US" b="1" dirty="0">
                <a:solidFill>
                  <a:schemeClr val="tx1">
                    <a:lumMod val="65000"/>
                    <a:lumOff val="35000"/>
                  </a:schemeClr>
                </a:solidFill>
                <a:latin typeface="+mj-ea"/>
              </a:rPr>
              <a:t>且有持續病毒複製證據 </a:t>
            </a:r>
            <a:r>
              <a:rPr lang="en-US" altLang="zh-TW" b="1" dirty="0">
                <a:solidFill>
                  <a:schemeClr val="tx1">
                    <a:lumMod val="65000"/>
                    <a:lumOff val="35000"/>
                  </a:schemeClr>
                </a:solidFill>
                <a:latin typeface="+mj-ea"/>
              </a:rPr>
              <a:t>(positive of RT-PCR or viral culture)</a:t>
            </a:r>
          </a:p>
          <a:p>
            <a:pPr>
              <a:buClr>
                <a:schemeClr val="bg2">
                  <a:lumMod val="75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 使用預防性抗流感藥物後仍出現臨床症狀且有病毒複製證據</a:t>
            </a:r>
            <a:endParaRPr lang="en-US" altLang="zh-TW" b="1" dirty="0">
              <a:solidFill>
                <a:schemeClr val="tx1">
                  <a:lumMod val="65000"/>
                  <a:lumOff val="35000"/>
                </a:schemeClr>
              </a:solidFill>
              <a:latin typeface="+mj-ea"/>
            </a:endParaRPr>
          </a:p>
          <a:p>
            <a:endParaRPr lang="zh-TW" altLang="en-US" dirty="0"/>
          </a:p>
        </p:txBody>
      </p:sp>
      <p:sp>
        <p:nvSpPr>
          <p:cNvPr id="7" name="矩形 6"/>
          <p:cNvSpPr/>
          <p:nvPr/>
        </p:nvSpPr>
        <p:spPr>
          <a:xfrm>
            <a:off x="4413123" y="6309360"/>
            <a:ext cx="4572000" cy="307777"/>
          </a:xfrm>
          <a:prstGeom prst="rect">
            <a:avLst/>
          </a:prstGeom>
          <a:solidFill>
            <a:schemeClr val="tx1"/>
          </a:solidFill>
        </p:spPr>
        <p:txBody>
          <a:bodyPr>
            <a:spAutoFit/>
          </a:bodyPr>
          <a:lstStyle/>
          <a:p>
            <a:pPr>
              <a:defRPr/>
            </a:pPr>
            <a:r>
              <a:rPr lang="en-US" altLang="zh-TW" sz="1400" b="1" dirty="0">
                <a:solidFill>
                  <a:schemeClr val="accent1">
                    <a:lumMod val="50000"/>
                  </a:schemeClr>
                </a:solidFill>
                <a:latin typeface="+mn-lt"/>
              </a:rPr>
              <a:t>(</a:t>
            </a:r>
            <a:r>
              <a:rPr lang="en-US" altLang="zh-TW" sz="1200" b="1" dirty="0">
                <a:solidFill>
                  <a:schemeClr val="accent1">
                    <a:lumMod val="50000"/>
                  </a:schemeClr>
                </a:solidFill>
                <a:latin typeface="+mn-lt"/>
              </a:rPr>
              <a:t>IDSA Influenza Clinical Guidelines 2018 • CID 2018)</a:t>
            </a:r>
            <a:endParaRPr lang="zh-TW" altLang="en-US" sz="1200" b="1" dirty="0">
              <a:solidFill>
                <a:schemeClr val="accent1">
                  <a:lumMod val="50000"/>
                </a:schemeClr>
              </a:solidFill>
              <a:latin typeface="+mn-lt"/>
            </a:endParaRPr>
          </a:p>
        </p:txBody>
      </p:sp>
      <p:sp>
        <p:nvSpPr>
          <p:cNvPr id="4" name="矩形 3">
            <a:extLst>
              <a:ext uri="{FF2B5EF4-FFF2-40B4-BE49-F238E27FC236}">
                <a16:creationId xmlns:a16="http://schemas.microsoft.com/office/drawing/2014/main" id="{CB11AAD8-27D1-4099-B218-A107D742A855}"/>
              </a:ext>
            </a:extLst>
          </p:cNvPr>
          <p:cNvSpPr/>
          <p:nvPr/>
        </p:nvSpPr>
        <p:spPr>
          <a:xfrm>
            <a:off x="973671" y="4004494"/>
            <a:ext cx="7393089" cy="1200329"/>
          </a:xfrm>
          <a:prstGeom prst="rect">
            <a:avLst/>
          </a:prstGeom>
          <a:solidFill>
            <a:srgbClr val="FFC000"/>
          </a:solidFill>
        </p:spPr>
        <p:txBody>
          <a:bodyPr wrap="square">
            <a:spAutoFit/>
          </a:bodyPr>
          <a:lstStyle/>
          <a:p>
            <a:r>
              <a:rPr kumimoji="1" lang="zh-TW" altLang="en-US" sz="2400" b="1" dirty="0">
                <a:solidFill>
                  <a:schemeClr val="tx1">
                    <a:lumMod val="95000"/>
                  </a:schemeClr>
                </a:solidFill>
              </a:rPr>
              <a:t>目前抗藥性病毒株並不常見，但仍需持續監測。</a:t>
            </a:r>
            <a:endParaRPr kumimoji="1" lang="en-US" altLang="zh-TW" sz="2400" b="1" dirty="0">
              <a:solidFill>
                <a:schemeClr val="tx1">
                  <a:lumMod val="95000"/>
                </a:schemeClr>
              </a:solidFill>
            </a:endParaRPr>
          </a:p>
          <a:p>
            <a:r>
              <a:rPr kumimoji="1" lang="zh-TW" altLang="en-US" sz="2400" b="1" dirty="0">
                <a:solidFill>
                  <a:schemeClr val="tx1">
                    <a:lumMod val="95000"/>
                  </a:schemeClr>
                </a:solidFill>
              </a:rPr>
              <a:t>如當年流行病毒株為</a:t>
            </a:r>
            <a:r>
              <a:rPr kumimoji="1" lang="en-US" altLang="zh-TW" sz="2400" b="1" dirty="0">
                <a:solidFill>
                  <a:schemeClr val="tx1">
                    <a:lumMod val="95000"/>
                  </a:schemeClr>
                </a:solidFill>
              </a:rPr>
              <a:t>H1N1</a:t>
            </a:r>
            <a:r>
              <a:rPr kumimoji="1" lang="zh-TW" altLang="en-US" sz="2400" b="1" dirty="0">
                <a:solidFill>
                  <a:schemeClr val="tx1">
                    <a:lumMod val="95000"/>
                  </a:schemeClr>
                </a:solidFill>
              </a:rPr>
              <a:t>，需留意</a:t>
            </a:r>
            <a:r>
              <a:rPr kumimoji="1" lang="en-US" altLang="zh-TW" sz="2400" b="1" dirty="0">
                <a:solidFill>
                  <a:schemeClr val="tx1">
                    <a:lumMod val="95000"/>
                  </a:schemeClr>
                </a:solidFill>
              </a:rPr>
              <a:t>NAIs</a:t>
            </a:r>
            <a:r>
              <a:rPr kumimoji="1" lang="zh-TW" altLang="en-US" sz="2400" b="1" dirty="0">
                <a:solidFill>
                  <a:schemeClr val="tx1">
                    <a:lumMod val="95000"/>
                  </a:schemeClr>
                </a:solidFill>
              </a:rPr>
              <a:t>抗藥性。</a:t>
            </a:r>
            <a:endParaRPr kumimoji="1" lang="en-US" altLang="zh-TW" sz="2400" b="1" dirty="0">
              <a:solidFill>
                <a:schemeClr val="tx1">
                  <a:lumMod val="95000"/>
                </a:schemeClr>
              </a:solidFill>
            </a:endParaRPr>
          </a:p>
          <a:p>
            <a:r>
              <a:rPr kumimoji="1" lang="zh-TW" altLang="en-US" sz="2400" b="1" dirty="0">
                <a:solidFill>
                  <a:schemeClr val="tx1">
                    <a:lumMod val="95000"/>
                  </a:schemeClr>
                </a:solidFill>
              </a:rPr>
              <a:t>如當年流行病毒株為</a:t>
            </a:r>
            <a:r>
              <a:rPr kumimoji="1" lang="en-US" altLang="zh-TW" sz="2400" b="1" dirty="0">
                <a:solidFill>
                  <a:schemeClr val="tx1">
                    <a:lumMod val="95000"/>
                  </a:schemeClr>
                </a:solidFill>
              </a:rPr>
              <a:t>H3N2</a:t>
            </a:r>
            <a:r>
              <a:rPr kumimoji="1" lang="zh-TW" altLang="en-US" sz="2400" b="1" dirty="0">
                <a:solidFill>
                  <a:schemeClr val="tx1">
                    <a:lumMod val="95000"/>
                  </a:schemeClr>
                </a:solidFill>
              </a:rPr>
              <a:t>，需留意</a:t>
            </a:r>
            <a:r>
              <a:rPr kumimoji="1" lang="en-US" altLang="zh-TW" sz="2400" b="1" dirty="0" err="1">
                <a:solidFill>
                  <a:schemeClr val="tx1">
                    <a:lumMod val="95000"/>
                  </a:schemeClr>
                </a:solidFill>
              </a:rPr>
              <a:t>Baloxavir</a:t>
            </a:r>
            <a:r>
              <a:rPr kumimoji="1" lang="zh-TW" altLang="en-US" sz="2400" b="1" dirty="0">
                <a:solidFill>
                  <a:schemeClr val="tx1">
                    <a:lumMod val="95000"/>
                  </a:schemeClr>
                </a:solidFill>
              </a:rPr>
              <a:t>抗藥性</a:t>
            </a:r>
            <a:endParaRPr lang="zh-TW" altLang="en-US" b="1" dirty="0"/>
          </a:p>
        </p:txBody>
      </p:sp>
    </p:spTree>
    <p:extLst>
      <p:ext uri="{BB962C8B-B14F-4D97-AF65-F5344CB8AC3E}">
        <p14:creationId xmlns:p14="http://schemas.microsoft.com/office/powerpoint/2010/main" val="38981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大綱</a:t>
            </a:r>
          </a:p>
        </p:txBody>
      </p:sp>
      <p:sp>
        <p:nvSpPr>
          <p:cNvPr id="3" name="內容版面配置區 2"/>
          <p:cNvSpPr>
            <a:spLocks noGrp="1"/>
          </p:cNvSpPr>
          <p:nvPr>
            <p:ph idx="1"/>
          </p:nvPr>
        </p:nvSpPr>
        <p:spPr/>
        <p:txBody>
          <a:bodyPr>
            <a:normAutofit/>
          </a:bodyPr>
          <a:lstStyle/>
          <a:p>
            <a:pPr>
              <a:buClr>
                <a:schemeClr val="bg2">
                  <a:lumMod val="75000"/>
                </a:schemeClr>
              </a:buClr>
              <a:buSzPct val="60000"/>
              <a:buFont typeface="Wingdings" panose="05000000000000000000" pitchFamily="2" charset="2"/>
              <a:buChar char="u"/>
            </a:pPr>
            <a:r>
              <a:rPr lang="zh-TW" altLang="en-US" sz="3600" b="1" dirty="0">
                <a:solidFill>
                  <a:schemeClr val="bg1">
                    <a:lumMod val="85000"/>
                  </a:schemeClr>
                </a:solidFill>
                <a:latin typeface="+mj-ea"/>
                <a:ea typeface="+mj-ea"/>
              </a:rPr>
              <a:t>抗流感病毒藥物機轉及實證</a:t>
            </a:r>
            <a:endParaRPr lang="en-US" altLang="zh-TW" sz="3600" b="1" dirty="0">
              <a:solidFill>
                <a:schemeClr val="bg1">
                  <a:lumMod val="85000"/>
                </a:schemeClr>
              </a:solidFill>
              <a:latin typeface="+mj-ea"/>
              <a:ea typeface="+mj-ea"/>
            </a:endParaRPr>
          </a:p>
          <a:p>
            <a:pPr>
              <a:buClr>
                <a:schemeClr val="bg2">
                  <a:lumMod val="75000"/>
                </a:schemeClr>
              </a:buClr>
              <a:buSzPct val="60000"/>
              <a:buFont typeface="Wingdings" panose="05000000000000000000" pitchFamily="2" charset="2"/>
              <a:buChar char="u"/>
            </a:pPr>
            <a:r>
              <a:rPr lang="zh-TW" altLang="en-US" sz="3600" b="1" dirty="0">
                <a:solidFill>
                  <a:schemeClr val="bg1">
                    <a:lumMod val="85000"/>
                  </a:schemeClr>
                </a:solidFill>
                <a:latin typeface="+mj-ea"/>
                <a:ea typeface="+mj-ea"/>
              </a:rPr>
              <a:t>抗流感病毒藥物抗藥性現況</a:t>
            </a:r>
            <a:endParaRPr lang="en-US" altLang="zh-TW" sz="3600" b="1" dirty="0">
              <a:solidFill>
                <a:schemeClr val="bg1">
                  <a:lumMod val="85000"/>
                </a:schemeClr>
              </a:solidFill>
              <a:latin typeface="+mj-ea"/>
              <a:ea typeface="+mj-ea"/>
            </a:endParaRPr>
          </a:p>
          <a:p>
            <a:pPr>
              <a:buClr>
                <a:schemeClr val="bg2">
                  <a:lumMod val="75000"/>
                </a:schemeClr>
              </a:buClr>
              <a:buSzPct val="60000"/>
              <a:buFont typeface="Wingdings" panose="05000000000000000000" pitchFamily="2" charset="2"/>
              <a:buChar char="u"/>
            </a:pPr>
            <a:r>
              <a:rPr lang="zh-TW" altLang="en-US" sz="4000" b="1" dirty="0">
                <a:solidFill>
                  <a:schemeClr val="tx1">
                    <a:lumMod val="65000"/>
                    <a:lumOff val="35000"/>
                  </a:schemeClr>
                </a:solidFill>
                <a:latin typeface="+mj-ea"/>
                <a:ea typeface="+mj-ea"/>
              </a:rPr>
              <a:t>新機轉抗病毒藥物</a:t>
            </a:r>
          </a:p>
          <a:p>
            <a:pPr>
              <a:buClr>
                <a:schemeClr val="bg2">
                  <a:lumMod val="75000"/>
                </a:schemeClr>
              </a:buClr>
              <a:buSzPct val="60000"/>
              <a:buFont typeface="Wingdings" panose="05000000000000000000" pitchFamily="2" charset="2"/>
              <a:buChar char="u"/>
            </a:pPr>
            <a:r>
              <a:rPr lang="zh-TW" altLang="en-US" sz="3600" b="1" dirty="0">
                <a:solidFill>
                  <a:schemeClr val="bg1">
                    <a:lumMod val="85000"/>
                  </a:schemeClr>
                </a:solidFill>
                <a:latin typeface="+mj-ea"/>
                <a:ea typeface="+mj-ea"/>
              </a:rPr>
              <a:t>流感藥物治療準則及建議</a:t>
            </a:r>
            <a:endParaRPr lang="en-US" altLang="zh-TW" sz="3600" b="1" dirty="0">
              <a:solidFill>
                <a:schemeClr val="bg1">
                  <a:lumMod val="85000"/>
                </a:schemeClr>
              </a:solidFill>
              <a:latin typeface="+mj-ea"/>
              <a:ea typeface="+mj-ea"/>
            </a:endParaRPr>
          </a:p>
          <a:p>
            <a:pPr>
              <a:buClr>
                <a:schemeClr val="bg2">
                  <a:lumMod val="75000"/>
                </a:schemeClr>
              </a:buClr>
              <a:buSzPct val="60000"/>
              <a:buFont typeface="Wingdings" panose="05000000000000000000" pitchFamily="2" charset="2"/>
              <a:buChar char="u"/>
            </a:pPr>
            <a:endParaRPr lang="en-US" altLang="zh-TW" sz="3200" dirty="0"/>
          </a:p>
          <a:p>
            <a:endParaRPr lang="zh-TW" altLang="en-US" dirty="0"/>
          </a:p>
        </p:txBody>
      </p:sp>
    </p:spTree>
    <p:extLst>
      <p:ext uri="{BB962C8B-B14F-4D97-AF65-F5344CB8AC3E}">
        <p14:creationId xmlns:p14="http://schemas.microsoft.com/office/powerpoint/2010/main" val="724684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b="1" dirty="0"/>
              <a:t>其它機轉抗病毒藥物</a:t>
            </a:r>
          </a:p>
        </p:txBody>
      </p:sp>
      <p:graphicFrame>
        <p:nvGraphicFramePr>
          <p:cNvPr id="4" name="內容版面配置區 3"/>
          <p:cNvGraphicFramePr>
            <a:graphicFrameLocks/>
          </p:cNvGraphicFramePr>
          <p:nvPr>
            <p:extLst>
              <p:ext uri="{D42A27DB-BD31-4B8C-83A1-F6EECF244321}">
                <p14:modId xmlns:p14="http://schemas.microsoft.com/office/powerpoint/2010/main" val="852942400"/>
              </p:ext>
            </p:extLst>
          </p:nvPr>
        </p:nvGraphicFramePr>
        <p:xfrm>
          <a:off x="318407" y="2084832"/>
          <a:ext cx="8246473" cy="3882233"/>
        </p:xfrm>
        <a:graphic>
          <a:graphicData uri="http://schemas.openxmlformats.org/drawingml/2006/table">
            <a:tbl>
              <a:tblPr firstRow="1" bandRow="1">
                <a:tableStyleId>{5C22544A-7EE6-4342-B048-85BDC9FD1C3A}</a:tableStyleId>
              </a:tblPr>
              <a:tblGrid>
                <a:gridCol w="2922814">
                  <a:extLst>
                    <a:ext uri="{9D8B030D-6E8A-4147-A177-3AD203B41FA5}">
                      <a16:colId xmlns:a16="http://schemas.microsoft.com/office/drawing/2014/main" val="20000"/>
                    </a:ext>
                  </a:extLst>
                </a:gridCol>
                <a:gridCol w="4596493">
                  <a:extLst>
                    <a:ext uri="{9D8B030D-6E8A-4147-A177-3AD203B41FA5}">
                      <a16:colId xmlns:a16="http://schemas.microsoft.com/office/drawing/2014/main" val="20001"/>
                    </a:ext>
                  </a:extLst>
                </a:gridCol>
                <a:gridCol w="727166">
                  <a:extLst>
                    <a:ext uri="{9D8B030D-6E8A-4147-A177-3AD203B41FA5}">
                      <a16:colId xmlns:a16="http://schemas.microsoft.com/office/drawing/2014/main" val="20002"/>
                    </a:ext>
                  </a:extLst>
                </a:gridCol>
              </a:tblGrid>
              <a:tr h="456686">
                <a:tc>
                  <a:txBody>
                    <a:bodyPr/>
                    <a:lstStyle/>
                    <a:p>
                      <a:r>
                        <a:rPr lang="zh-TW" altLang="en-US" dirty="0"/>
                        <a:t>藥物</a:t>
                      </a:r>
                    </a:p>
                  </a:txBody>
                  <a:tcPr marL="80998" marR="80998"/>
                </a:tc>
                <a:tc>
                  <a:txBody>
                    <a:bodyPr/>
                    <a:lstStyle/>
                    <a:p>
                      <a:r>
                        <a:rPr lang="zh-TW" altLang="en-US" dirty="0"/>
                        <a:t>特色</a:t>
                      </a:r>
                    </a:p>
                  </a:txBody>
                  <a:tcPr marL="80998" marR="80998"/>
                </a:tc>
                <a:tc>
                  <a:txBody>
                    <a:bodyPr/>
                    <a:lstStyle/>
                    <a:p>
                      <a:r>
                        <a:rPr lang="zh-TW" altLang="en-US" dirty="0"/>
                        <a:t>上市</a:t>
                      </a:r>
                    </a:p>
                  </a:txBody>
                  <a:tcPr marL="80998" marR="80998"/>
                </a:tc>
                <a:extLst>
                  <a:ext uri="{0D108BD9-81ED-4DB2-BD59-A6C34878D82A}">
                    <a16:rowId xmlns:a16="http://schemas.microsoft.com/office/drawing/2014/main" val="10000"/>
                  </a:ext>
                </a:extLst>
              </a:tr>
              <a:tr h="627195">
                <a:tc>
                  <a:txBody>
                    <a:bodyPr/>
                    <a:lstStyle/>
                    <a:p>
                      <a:r>
                        <a:rPr lang="en-US" altLang="zh-TW" b="1" dirty="0" err="1">
                          <a:solidFill>
                            <a:schemeClr val="bg2">
                              <a:lumMod val="25000"/>
                            </a:schemeClr>
                          </a:solidFill>
                        </a:rPr>
                        <a:t>Falvipiravir</a:t>
                      </a:r>
                      <a:r>
                        <a:rPr lang="en-US" altLang="zh-TW" b="1" dirty="0">
                          <a:solidFill>
                            <a:schemeClr val="bg2">
                              <a:lumMod val="25000"/>
                            </a:schemeClr>
                          </a:solidFill>
                        </a:rPr>
                        <a:t> (T-705)</a:t>
                      </a:r>
                      <a:endParaRPr lang="zh-TW" altLang="en-US" b="1" dirty="0">
                        <a:solidFill>
                          <a:schemeClr val="bg2">
                            <a:lumMod val="25000"/>
                          </a:schemeClr>
                        </a:solidFill>
                      </a:endParaRPr>
                    </a:p>
                  </a:txBody>
                  <a:tcPr marL="80998" marR="80998"/>
                </a:tc>
                <a:tc>
                  <a:txBody>
                    <a:bodyPr/>
                    <a:lstStyle/>
                    <a:p>
                      <a:r>
                        <a:rPr lang="zh-TW" altLang="en-US" b="1" dirty="0">
                          <a:solidFill>
                            <a:schemeClr val="bg2">
                              <a:lumMod val="25000"/>
                            </a:schemeClr>
                          </a:solidFill>
                        </a:rPr>
                        <a:t>抑制病毒</a:t>
                      </a:r>
                      <a:r>
                        <a:rPr lang="en-US" altLang="zh-TW" b="1" dirty="0">
                          <a:solidFill>
                            <a:schemeClr val="bg2">
                              <a:lumMod val="25000"/>
                            </a:schemeClr>
                          </a:solidFill>
                        </a:rPr>
                        <a:t>RNA polymerase</a:t>
                      </a:r>
                      <a:endParaRPr lang="zh-TW" altLang="en-US" b="1" dirty="0">
                        <a:solidFill>
                          <a:schemeClr val="bg2">
                            <a:lumMod val="25000"/>
                          </a:schemeClr>
                        </a:solidFill>
                      </a:endParaRPr>
                    </a:p>
                  </a:txBody>
                  <a:tcPr marL="80998" marR="80998"/>
                </a:tc>
                <a:tc>
                  <a:txBody>
                    <a:bodyPr/>
                    <a:lstStyle/>
                    <a:p>
                      <a:r>
                        <a:rPr lang="en-US" altLang="zh-TW" dirty="0">
                          <a:solidFill>
                            <a:schemeClr val="bg2">
                              <a:lumMod val="25000"/>
                            </a:schemeClr>
                          </a:solidFill>
                        </a:rPr>
                        <a:t>Y</a:t>
                      </a:r>
                      <a:endParaRPr lang="zh-TW" altLang="en-US" dirty="0">
                        <a:solidFill>
                          <a:schemeClr val="bg2">
                            <a:lumMod val="25000"/>
                          </a:schemeClr>
                        </a:solidFill>
                      </a:endParaRPr>
                    </a:p>
                  </a:txBody>
                  <a:tcPr marL="80998" marR="80998"/>
                </a:tc>
                <a:extLst>
                  <a:ext uri="{0D108BD9-81ED-4DB2-BD59-A6C34878D82A}">
                    <a16:rowId xmlns:a16="http://schemas.microsoft.com/office/drawing/2014/main" val="10001"/>
                  </a:ext>
                </a:extLst>
              </a:tr>
              <a:tr h="603187">
                <a:tc>
                  <a:txBody>
                    <a:bodyPr/>
                    <a:lstStyle/>
                    <a:p>
                      <a:r>
                        <a:rPr lang="en-US" altLang="zh-TW" sz="1800" kern="1200" dirty="0">
                          <a:solidFill>
                            <a:schemeClr val="bg2">
                              <a:lumMod val="25000"/>
                            </a:schemeClr>
                          </a:solidFill>
                          <a:latin typeface="+mn-lt"/>
                          <a:ea typeface="+mn-ea"/>
                          <a:cs typeface="+mn-cs"/>
                        </a:rPr>
                        <a:t>1,3-dihydroxy-6-benzo [c] </a:t>
                      </a:r>
                      <a:r>
                        <a:rPr lang="en-US" altLang="zh-TW" sz="1800" kern="1200" dirty="0" err="1">
                          <a:solidFill>
                            <a:schemeClr val="bg2">
                              <a:lumMod val="25000"/>
                            </a:schemeClr>
                          </a:solidFill>
                          <a:latin typeface="+mn-lt"/>
                          <a:ea typeface="+mn-ea"/>
                          <a:cs typeface="+mn-cs"/>
                        </a:rPr>
                        <a:t>chromene</a:t>
                      </a:r>
                      <a:r>
                        <a:rPr lang="en-US" altLang="zh-TW" sz="1800" kern="1200" dirty="0">
                          <a:solidFill>
                            <a:schemeClr val="bg2">
                              <a:lumMod val="25000"/>
                            </a:schemeClr>
                          </a:solidFill>
                          <a:latin typeface="+mn-lt"/>
                          <a:ea typeface="+mn-ea"/>
                          <a:cs typeface="+mn-cs"/>
                        </a:rPr>
                        <a:t> (D715-2441)</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zh-TW" altLang="en-US" sz="1800" kern="1200" dirty="0">
                          <a:solidFill>
                            <a:schemeClr val="bg2">
                              <a:lumMod val="25000"/>
                            </a:schemeClr>
                          </a:solidFill>
                          <a:latin typeface="+mn-lt"/>
                          <a:ea typeface="+mn-ea"/>
                          <a:cs typeface="+mn-cs"/>
                        </a:rPr>
                        <a:t>抑制病毒</a:t>
                      </a:r>
                      <a:r>
                        <a:rPr lang="en-US" altLang="zh-TW" sz="1800" kern="1200" dirty="0">
                          <a:solidFill>
                            <a:schemeClr val="bg2">
                              <a:lumMod val="25000"/>
                            </a:schemeClr>
                          </a:solidFill>
                          <a:latin typeface="+mn-lt"/>
                          <a:ea typeface="+mn-ea"/>
                          <a:cs typeface="+mn-cs"/>
                        </a:rPr>
                        <a:t>RNA polymerase</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678152934"/>
                  </a:ext>
                </a:extLst>
              </a:tr>
              <a:tr h="550936">
                <a:tc>
                  <a:txBody>
                    <a:bodyPr/>
                    <a:lstStyle/>
                    <a:p>
                      <a:r>
                        <a:rPr lang="en-US" altLang="zh-TW" dirty="0" err="1">
                          <a:solidFill>
                            <a:schemeClr val="bg2">
                              <a:lumMod val="25000"/>
                            </a:schemeClr>
                          </a:solidFill>
                        </a:rPr>
                        <a:t>Fludase</a:t>
                      </a:r>
                      <a:r>
                        <a:rPr lang="en-US" altLang="zh-TW" dirty="0">
                          <a:solidFill>
                            <a:schemeClr val="bg2">
                              <a:lumMod val="25000"/>
                            </a:schemeClr>
                          </a:solidFill>
                        </a:rPr>
                        <a:t> (DAS181)</a:t>
                      </a:r>
                      <a:endParaRPr lang="zh-TW" altLang="en-US" dirty="0">
                        <a:solidFill>
                          <a:schemeClr val="bg2">
                            <a:lumMod val="25000"/>
                          </a:schemeClr>
                        </a:solidFill>
                      </a:endParaRPr>
                    </a:p>
                  </a:txBody>
                  <a:tcPr marL="80998" marR="80998"/>
                </a:tc>
                <a:tc>
                  <a:txBody>
                    <a:bodyPr/>
                    <a:lstStyle/>
                    <a:p>
                      <a:r>
                        <a:rPr lang="zh-TW" altLang="en-US" sz="1800" kern="1200" dirty="0">
                          <a:solidFill>
                            <a:schemeClr val="bg2">
                              <a:lumMod val="25000"/>
                            </a:schemeClr>
                          </a:solidFill>
                          <a:latin typeface="+mn-lt"/>
                          <a:ea typeface="+mn-ea"/>
                          <a:cs typeface="+mn-cs"/>
                        </a:rPr>
                        <a:t>切除呼吸道上皮細胞的</a:t>
                      </a:r>
                      <a:r>
                        <a:rPr lang="en-US" altLang="zh-TW" sz="1800" kern="1200" dirty="0" err="1">
                          <a:solidFill>
                            <a:schemeClr val="bg2">
                              <a:lumMod val="25000"/>
                            </a:schemeClr>
                          </a:solidFill>
                          <a:latin typeface="+mn-lt"/>
                          <a:ea typeface="+mn-ea"/>
                          <a:cs typeface="+mn-cs"/>
                        </a:rPr>
                        <a:t>silic</a:t>
                      </a:r>
                      <a:r>
                        <a:rPr lang="en-US" altLang="zh-TW" sz="1800" kern="1200" dirty="0">
                          <a:solidFill>
                            <a:schemeClr val="bg2">
                              <a:lumMod val="25000"/>
                            </a:schemeClr>
                          </a:solidFill>
                          <a:latin typeface="+mn-lt"/>
                          <a:ea typeface="+mn-ea"/>
                          <a:cs typeface="+mn-cs"/>
                        </a:rPr>
                        <a:t> acid receptor</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10003"/>
                  </a:ext>
                </a:extLst>
              </a:tr>
              <a:tr h="693964">
                <a:tc>
                  <a:txBody>
                    <a:bodyPr/>
                    <a:lstStyle/>
                    <a:p>
                      <a:r>
                        <a:rPr lang="en-US" altLang="zh-TW" dirty="0"/>
                        <a:t>FA-6005</a:t>
                      </a:r>
                      <a:endParaRPr lang="zh-TW" altLang="en-US" dirty="0"/>
                    </a:p>
                  </a:txBody>
                  <a:tcPr marL="80998" marR="80998"/>
                </a:tc>
                <a:tc>
                  <a:txBody>
                    <a:bodyPr/>
                    <a:lstStyle/>
                    <a:p>
                      <a:r>
                        <a:rPr lang="zh-TW" altLang="en-US" sz="1800" kern="1200" dirty="0">
                          <a:solidFill>
                            <a:schemeClr val="bg2">
                              <a:lumMod val="25000"/>
                            </a:schemeClr>
                          </a:solidFill>
                          <a:latin typeface="+mn-lt"/>
                          <a:ea typeface="+mn-ea"/>
                          <a:cs typeface="+mn-cs"/>
                        </a:rPr>
                        <a:t>抑制病毒</a:t>
                      </a:r>
                      <a:r>
                        <a:rPr lang="en-US" altLang="zh-TW" sz="1800" kern="1200" dirty="0" err="1">
                          <a:solidFill>
                            <a:schemeClr val="bg2">
                              <a:lumMod val="25000"/>
                            </a:schemeClr>
                          </a:solidFill>
                          <a:latin typeface="+mn-lt"/>
                          <a:ea typeface="+mn-ea"/>
                          <a:cs typeface="+mn-cs"/>
                        </a:rPr>
                        <a:t>vRNP</a:t>
                      </a:r>
                      <a:r>
                        <a:rPr lang="en-US" altLang="zh-TW" sz="1800" kern="1200" dirty="0">
                          <a:solidFill>
                            <a:schemeClr val="bg2">
                              <a:lumMod val="25000"/>
                            </a:schemeClr>
                          </a:solidFill>
                          <a:latin typeface="+mn-lt"/>
                          <a:ea typeface="+mn-ea"/>
                          <a:cs typeface="+mn-cs"/>
                        </a:rPr>
                        <a:t> complex</a:t>
                      </a:r>
                      <a:r>
                        <a:rPr lang="zh-TW" altLang="en-US" sz="1800" kern="1200" dirty="0">
                          <a:solidFill>
                            <a:schemeClr val="bg2">
                              <a:lumMod val="25000"/>
                            </a:schemeClr>
                          </a:solidFill>
                          <a:latin typeface="+mn-lt"/>
                          <a:ea typeface="+mn-ea"/>
                          <a:cs typeface="+mn-cs"/>
                        </a:rPr>
                        <a:t>活性，阻斷</a:t>
                      </a:r>
                      <a:r>
                        <a:rPr lang="en-US" altLang="zh-TW" sz="1800" kern="1200" dirty="0">
                          <a:solidFill>
                            <a:schemeClr val="bg2">
                              <a:lumMod val="25000"/>
                            </a:schemeClr>
                          </a:solidFill>
                          <a:latin typeface="+mn-lt"/>
                          <a:ea typeface="+mn-ea"/>
                          <a:cs typeface="+mn-cs"/>
                        </a:rPr>
                        <a:t>RNPs</a:t>
                      </a:r>
                      <a:r>
                        <a:rPr lang="zh-TW" altLang="en-US" sz="1800" kern="1200" dirty="0">
                          <a:solidFill>
                            <a:schemeClr val="bg2">
                              <a:lumMod val="25000"/>
                            </a:schemeClr>
                          </a:solidFill>
                          <a:latin typeface="+mn-lt"/>
                          <a:ea typeface="+mn-ea"/>
                          <a:cs typeface="+mn-cs"/>
                        </a:rPr>
                        <a:t>合成</a:t>
                      </a: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3360889740"/>
                  </a:ext>
                </a:extLst>
              </a:tr>
              <a:tr h="456686">
                <a:tc>
                  <a:txBody>
                    <a:bodyPr/>
                    <a:lstStyle/>
                    <a:p>
                      <a:r>
                        <a:rPr lang="en-US" altLang="zh-TW" dirty="0" err="1">
                          <a:solidFill>
                            <a:schemeClr val="bg2">
                              <a:lumMod val="25000"/>
                            </a:schemeClr>
                          </a:solidFill>
                        </a:rPr>
                        <a:t>Cynovirin</a:t>
                      </a:r>
                      <a:r>
                        <a:rPr lang="en-US" altLang="zh-TW" dirty="0">
                          <a:solidFill>
                            <a:schemeClr val="bg2">
                              <a:lumMod val="25000"/>
                            </a:schemeClr>
                          </a:solidFill>
                        </a:rPr>
                        <a:t>-N</a:t>
                      </a:r>
                      <a:endParaRPr lang="zh-TW" altLang="en-US" dirty="0">
                        <a:solidFill>
                          <a:schemeClr val="bg2">
                            <a:lumMod val="25000"/>
                          </a:schemeClr>
                        </a:solidFill>
                      </a:endParaRPr>
                    </a:p>
                  </a:txBody>
                  <a:tcPr marL="80998" marR="80998"/>
                </a:tc>
                <a:tc>
                  <a:txBody>
                    <a:bodyPr/>
                    <a:lstStyle/>
                    <a:p>
                      <a:r>
                        <a:rPr lang="en-US" altLang="zh-TW" sz="1800" kern="1200" dirty="0" err="1">
                          <a:solidFill>
                            <a:schemeClr val="bg2">
                              <a:lumMod val="25000"/>
                            </a:schemeClr>
                          </a:solidFill>
                          <a:latin typeface="+mn-lt"/>
                          <a:ea typeface="+mn-ea"/>
                          <a:cs typeface="+mn-cs"/>
                        </a:rPr>
                        <a:t>Hemagglutinin</a:t>
                      </a:r>
                      <a:r>
                        <a:rPr lang="en-US" altLang="zh-TW" sz="1800" kern="1200" dirty="0">
                          <a:solidFill>
                            <a:schemeClr val="bg2">
                              <a:lumMod val="25000"/>
                            </a:schemeClr>
                          </a:solidFill>
                          <a:latin typeface="+mn-lt"/>
                          <a:ea typeface="+mn-ea"/>
                          <a:cs typeface="+mn-cs"/>
                        </a:rPr>
                        <a:t> inhibitor</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10004"/>
                  </a:ext>
                </a:extLst>
              </a:tr>
              <a:tr h="456686">
                <a:tc>
                  <a:txBody>
                    <a:bodyPr/>
                    <a:lstStyle/>
                    <a:p>
                      <a:r>
                        <a:rPr lang="en-US" altLang="zh-TW" dirty="0" err="1">
                          <a:solidFill>
                            <a:schemeClr val="bg2">
                              <a:lumMod val="25000"/>
                            </a:schemeClr>
                          </a:solidFill>
                        </a:rPr>
                        <a:t>siRNAs</a:t>
                      </a:r>
                      <a:endParaRPr lang="zh-TW" altLang="en-US" dirty="0">
                        <a:solidFill>
                          <a:schemeClr val="bg2">
                            <a:lumMod val="25000"/>
                          </a:schemeClr>
                        </a:solidFill>
                      </a:endParaRPr>
                    </a:p>
                  </a:txBody>
                  <a:tcPr marL="80998" marR="80998"/>
                </a:tc>
                <a:tc>
                  <a:txBody>
                    <a:bodyPr/>
                    <a:lstStyle/>
                    <a:p>
                      <a:r>
                        <a:rPr lang="en-US" altLang="zh-TW" sz="1800" kern="1200" dirty="0">
                          <a:solidFill>
                            <a:schemeClr val="bg2">
                              <a:lumMod val="25000"/>
                            </a:schemeClr>
                          </a:solidFill>
                          <a:latin typeface="+mn-lt"/>
                          <a:ea typeface="+mn-ea"/>
                          <a:cs typeface="+mn-cs"/>
                        </a:rPr>
                        <a:t>short interfering RNAs</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10005"/>
                  </a:ext>
                </a:extLst>
              </a:tr>
            </a:tbl>
          </a:graphicData>
        </a:graphic>
      </p:graphicFrame>
      <p:sp>
        <p:nvSpPr>
          <p:cNvPr id="5" name="矩形 4"/>
          <p:cNvSpPr/>
          <p:nvPr/>
        </p:nvSpPr>
        <p:spPr>
          <a:xfrm>
            <a:off x="6699367" y="6447859"/>
            <a:ext cx="2265364" cy="276999"/>
          </a:xfrm>
          <a:prstGeom prst="rect">
            <a:avLst/>
          </a:prstGeom>
        </p:spPr>
        <p:txBody>
          <a:bodyPr wrap="none">
            <a:spAutoFit/>
          </a:bodyPr>
          <a:lstStyle/>
          <a:p>
            <a:r>
              <a:rPr lang="nb-NO" altLang="zh-TW" sz="1200" dirty="0">
                <a:solidFill>
                  <a:schemeClr val="bg1">
                    <a:lumMod val="85000"/>
                  </a:schemeClr>
                </a:solidFill>
              </a:rPr>
              <a:t>N Engl J Med 2009; 360:953-6</a:t>
            </a:r>
            <a:endParaRPr lang="zh-TW" altLang="en-US" sz="1200" dirty="0">
              <a:solidFill>
                <a:schemeClr val="bg1">
                  <a:lumMod val="85000"/>
                </a:schemeClr>
              </a:solidFill>
            </a:endParaRPr>
          </a:p>
        </p:txBody>
      </p:sp>
      <p:sp>
        <p:nvSpPr>
          <p:cNvPr id="3" name="矩形 2">
            <a:extLst>
              <a:ext uri="{FF2B5EF4-FFF2-40B4-BE49-F238E27FC236}">
                <a16:creationId xmlns:a16="http://schemas.microsoft.com/office/drawing/2014/main" id="{30242B57-56A3-4E4F-9E16-B1A5C1B186A5}"/>
              </a:ext>
            </a:extLst>
          </p:cNvPr>
          <p:cNvSpPr/>
          <p:nvPr/>
        </p:nvSpPr>
        <p:spPr>
          <a:xfrm>
            <a:off x="1849990" y="6386730"/>
            <a:ext cx="3161443" cy="276999"/>
          </a:xfrm>
          <a:prstGeom prst="rect">
            <a:avLst/>
          </a:prstGeom>
        </p:spPr>
        <p:txBody>
          <a:bodyPr wrap="none">
            <a:spAutoFit/>
          </a:bodyPr>
          <a:lstStyle/>
          <a:p>
            <a:r>
              <a:rPr lang="en-US" altLang="zh-TW" sz="1200" dirty="0">
                <a:solidFill>
                  <a:schemeClr val="bg1">
                    <a:lumMod val="85000"/>
                  </a:schemeClr>
                </a:solidFill>
              </a:rPr>
              <a:t>Environ. Res. Public Health 2022, 19, 3018.</a:t>
            </a:r>
            <a:endParaRPr lang="zh-TW" altLang="en-US" sz="1200" dirty="0">
              <a:solidFill>
                <a:schemeClr val="bg1">
                  <a:lumMod val="85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800" b="1" dirty="0"/>
              <a:t>Favipiravir</a:t>
            </a:r>
            <a:r>
              <a:rPr lang="zh-TW" altLang="en-US" sz="4800" b="1" dirty="0"/>
              <a:t>（</a:t>
            </a:r>
            <a:r>
              <a:rPr lang="en-US" altLang="zh-TW" sz="4800" b="1" dirty="0" err="1"/>
              <a:t>Avigan</a:t>
            </a:r>
            <a:r>
              <a:rPr lang="zh-TW" altLang="en-US" sz="4800" b="1" dirty="0"/>
              <a:t>）</a:t>
            </a:r>
          </a:p>
        </p:txBody>
      </p:sp>
      <p:pic>
        <p:nvPicPr>
          <p:cNvPr id="4" name="圖片 3"/>
          <p:cNvPicPr>
            <a:picLocks noChangeAspect="1"/>
          </p:cNvPicPr>
          <p:nvPr/>
        </p:nvPicPr>
        <p:blipFill>
          <a:blip r:embed="rId2"/>
          <a:stretch>
            <a:fillRect/>
          </a:stretch>
        </p:blipFill>
        <p:spPr>
          <a:xfrm>
            <a:off x="7056385" y="504087"/>
            <a:ext cx="1676471" cy="1716546"/>
          </a:xfrm>
          <a:prstGeom prst="rect">
            <a:avLst/>
          </a:prstGeom>
        </p:spPr>
      </p:pic>
      <p:sp>
        <p:nvSpPr>
          <p:cNvPr id="5" name="矩形 4"/>
          <p:cNvSpPr/>
          <p:nvPr/>
        </p:nvSpPr>
        <p:spPr>
          <a:xfrm>
            <a:off x="2484385" y="6448374"/>
            <a:ext cx="9144000" cy="276999"/>
          </a:xfrm>
          <a:prstGeom prst="rect">
            <a:avLst/>
          </a:prstGeom>
        </p:spPr>
        <p:txBody>
          <a:bodyPr wrap="square">
            <a:spAutoFit/>
          </a:bodyPr>
          <a:lstStyle/>
          <a:p>
            <a:pPr algn="ctr"/>
            <a:r>
              <a:rPr lang="en-US" altLang="zh-TW" sz="1200" dirty="0"/>
              <a:t>https://</a:t>
            </a:r>
            <a:r>
              <a:rPr lang="en-US" altLang="zh-TW" sz="1200" dirty="0" err="1"/>
              <a:t>www.toyama-chemical.co.jp</a:t>
            </a:r>
            <a:r>
              <a:rPr lang="en-US" altLang="zh-TW" sz="1200" dirty="0"/>
              <a:t>/en/</a:t>
            </a:r>
            <a:r>
              <a:rPr lang="en-US" altLang="zh-TW" sz="1200" dirty="0" err="1"/>
              <a:t>rd</a:t>
            </a:r>
            <a:r>
              <a:rPr lang="en-US" altLang="zh-TW" sz="1200" dirty="0"/>
              <a:t>/area/</a:t>
            </a:r>
            <a:r>
              <a:rPr lang="en-US" altLang="zh-TW" sz="1200" dirty="0" err="1"/>
              <a:t>infection.html</a:t>
            </a:r>
            <a:endParaRPr lang="zh-TW" altLang="en-US" sz="1200" dirty="0"/>
          </a:p>
        </p:txBody>
      </p:sp>
      <p:pic>
        <p:nvPicPr>
          <p:cNvPr id="6" name="圖片 5">
            <a:extLst>
              <a:ext uri="{FF2B5EF4-FFF2-40B4-BE49-F238E27FC236}">
                <a16:creationId xmlns:a16="http://schemas.microsoft.com/office/drawing/2014/main" id="{7BC0B838-0F76-4B40-9B54-996C3793C2C7}"/>
              </a:ext>
            </a:extLst>
          </p:cNvPr>
          <p:cNvPicPr>
            <a:picLocks noChangeAspect="1"/>
          </p:cNvPicPr>
          <p:nvPr/>
        </p:nvPicPr>
        <p:blipFill rotWithShape="1">
          <a:blip r:embed="rId3">
            <a:extLst>
              <a:ext uri="{28A0092B-C50C-407E-A947-70E740481C1C}">
                <a14:useLocalDpi xmlns:a14="http://schemas.microsoft.com/office/drawing/2010/main" val="0"/>
              </a:ext>
            </a:extLst>
          </a:blip>
          <a:srcRect t="5915"/>
          <a:stretch/>
        </p:blipFill>
        <p:spPr>
          <a:xfrm>
            <a:off x="1085849" y="1954844"/>
            <a:ext cx="6253844" cy="4179562"/>
          </a:xfrm>
          <a:prstGeom prst="rect">
            <a:avLst/>
          </a:prstGeom>
        </p:spPr>
      </p:pic>
    </p:spTree>
    <p:extLst>
      <p:ext uri="{BB962C8B-B14F-4D97-AF65-F5344CB8AC3E}">
        <p14:creationId xmlns:p14="http://schemas.microsoft.com/office/powerpoint/2010/main" val="3668430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2C139F-40F4-444C-B2EC-F0990B679E93}"/>
              </a:ext>
            </a:extLst>
          </p:cNvPr>
          <p:cNvSpPr>
            <a:spLocks noGrp="1"/>
          </p:cNvSpPr>
          <p:nvPr>
            <p:ph type="title"/>
          </p:nvPr>
        </p:nvSpPr>
        <p:spPr/>
        <p:txBody>
          <a:bodyPr/>
          <a:lstStyle/>
          <a:p>
            <a:endParaRPr lang="zh-TW" altLang="en-US"/>
          </a:p>
        </p:txBody>
      </p:sp>
      <p:pic>
        <p:nvPicPr>
          <p:cNvPr id="3" name="圖片 2">
            <a:extLst>
              <a:ext uri="{FF2B5EF4-FFF2-40B4-BE49-F238E27FC236}">
                <a16:creationId xmlns:a16="http://schemas.microsoft.com/office/drawing/2014/main" id="{9026B74F-35B5-4589-B4E7-CCA78B4FED53}"/>
              </a:ext>
            </a:extLst>
          </p:cNvPr>
          <p:cNvPicPr>
            <a:picLocks noChangeAspect="1"/>
          </p:cNvPicPr>
          <p:nvPr/>
        </p:nvPicPr>
        <p:blipFill rotWithShape="1">
          <a:blip r:embed="rId3"/>
          <a:srcRect l="24286" t="15286" r="7143" b="11000"/>
          <a:stretch/>
        </p:blipFill>
        <p:spPr>
          <a:xfrm>
            <a:off x="130629" y="0"/>
            <a:ext cx="8523514" cy="5726737"/>
          </a:xfrm>
          <a:prstGeom prst="rect">
            <a:avLst/>
          </a:prstGeom>
        </p:spPr>
      </p:pic>
      <p:pic>
        <p:nvPicPr>
          <p:cNvPr id="4" name="圖片 3">
            <a:extLst>
              <a:ext uri="{FF2B5EF4-FFF2-40B4-BE49-F238E27FC236}">
                <a16:creationId xmlns:a16="http://schemas.microsoft.com/office/drawing/2014/main" id="{02EE7F42-23C0-43A6-BEA2-75D0C1C11C19}"/>
              </a:ext>
            </a:extLst>
          </p:cNvPr>
          <p:cNvPicPr>
            <a:picLocks noChangeAspect="1"/>
          </p:cNvPicPr>
          <p:nvPr/>
        </p:nvPicPr>
        <p:blipFill rotWithShape="1">
          <a:blip r:embed="rId4"/>
          <a:srcRect l="14950" t="8328" r="50198" b="4720"/>
          <a:stretch/>
        </p:blipFill>
        <p:spPr>
          <a:xfrm>
            <a:off x="235308" y="2385588"/>
            <a:ext cx="3186821" cy="4472412"/>
          </a:xfrm>
          <a:prstGeom prst="rect">
            <a:avLst/>
          </a:prstGeom>
        </p:spPr>
      </p:pic>
      <p:sp>
        <p:nvSpPr>
          <p:cNvPr id="5" name="文字方塊 4">
            <a:extLst>
              <a:ext uri="{FF2B5EF4-FFF2-40B4-BE49-F238E27FC236}">
                <a16:creationId xmlns:a16="http://schemas.microsoft.com/office/drawing/2014/main" id="{A53DA478-C00D-4890-9F4F-BD5660AD7336}"/>
              </a:ext>
            </a:extLst>
          </p:cNvPr>
          <p:cNvSpPr txBox="1"/>
          <p:nvPr/>
        </p:nvSpPr>
        <p:spPr>
          <a:xfrm>
            <a:off x="4135857" y="3574848"/>
            <a:ext cx="3804557" cy="2308324"/>
          </a:xfrm>
          <a:prstGeom prst="rect">
            <a:avLst/>
          </a:prstGeom>
          <a:gradFill>
            <a:gsLst>
              <a:gs pos="0">
                <a:srgbClr val="FFC000"/>
              </a:gs>
              <a:gs pos="100000">
                <a:srgbClr val="FFC000"/>
              </a:gs>
            </a:gsLst>
          </a:gradFill>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zh-TW" altLang="en-US" sz="2400" b="1" dirty="0">
                <a:solidFill>
                  <a:srgbClr val="002060"/>
                </a:solidFill>
                <a:latin typeface="標楷體" panose="03000509000000000000" pitchFamily="65" charset="-120"/>
              </a:rPr>
              <a:t>隨機分派研究證據顯示在成年流感病人使用與</a:t>
            </a:r>
            <a:r>
              <a:rPr lang="en-US" altLang="zh-TW" sz="2400" b="1" dirty="0">
                <a:solidFill>
                  <a:srgbClr val="002060"/>
                </a:solidFill>
                <a:latin typeface="標楷體" panose="03000509000000000000" pitchFamily="65" charset="-120"/>
              </a:rPr>
              <a:t>placebo</a:t>
            </a:r>
            <a:r>
              <a:rPr lang="zh-TW" altLang="en-US" sz="2400" b="1" dirty="0">
                <a:solidFill>
                  <a:srgbClr val="002060"/>
                </a:solidFill>
                <a:latin typeface="標楷體" panose="03000509000000000000" pitchFamily="65" charset="-120"/>
              </a:rPr>
              <a:t>相比無差異</a:t>
            </a:r>
            <a:endParaRPr lang="en-US" altLang="zh-TW" sz="2400" b="1" dirty="0">
              <a:solidFill>
                <a:srgbClr val="002060"/>
              </a:solidFill>
              <a:latin typeface="標楷體" panose="03000509000000000000" pitchFamily="65" charset="-120"/>
            </a:endParaRPr>
          </a:p>
          <a:p>
            <a:pPr>
              <a:defRPr/>
            </a:pPr>
            <a:r>
              <a:rPr lang="zh-TW" altLang="en-US" sz="2400" b="1" dirty="0">
                <a:solidFill>
                  <a:srgbClr val="002060"/>
                </a:solidFill>
                <a:latin typeface="標楷體" panose="03000509000000000000" pitchFamily="65" charset="-120"/>
              </a:rPr>
              <a:t>與</a:t>
            </a:r>
            <a:r>
              <a:rPr lang="en-US" altLang="zh-TW" sz="2400" b="1" dirty="0">
                <a:solidFill>
                  <a:srgbClr val="002060"/>
                </a:solidFill>
                <a:latin typeface="標楷體" panose="03000509000000000000" pitchFamily="65" charset="-120"/>
              </a:rPr>
              <a:t>oseltamivir</a:t>
            </a:r>
            <a:r>
              <a:rPr lang="zh-TW" altLang="en-US" sz="2400" b="1" dirty="0">
                <a:solidFill>
                  <a:srgbClr val="002060"/>
                </a:solidFill>
                <a:latin typeface="標楷體" panose="03000509000000000000" pitchFamily="65" charset="-120"/>
              </a:rPr>
              <a:t>相比亦未顯示有效性 </a:t>
            </a:r>
            <a:r>
              <a:rPr lang="en-US" altLang="zh-TW" sz="2400" b="1" dirty="0">
                <a:solidFill>
                  <a:srgbClr val="002060"/>
                </a:solidFill>
                <a:latin typeface="標楷體" panose="03000509000000000000" pitchFamily="65" charset="-120"/>
              </a:rPr>
              <a:t>(63.1</a:t>
            </a:r>
            <a:r>
              <a:rPr lang="zh-TW" altLang="en-US" sz="2400" b="1" dirty="0">
                <a:solidFill>
                  <a:srgbClr val="002060"/>
                </a:solidFill>
                <a:latin typeface="標楷體" panose="03000509000000000000" pitchFamily="65" charset="-120"/>
              </a:rPr>
              <a:t>小時 </a:t>
            </a:r>
            <a:r>
              <a:rPr lang="en-US" altLang="zh-TW" sz="2400" b="1" dirty="0">
                <a:solidFill>
                  <a:srgbClr val="002060"/>
                </a:solidFill>
                <a:latin typeface="標楷體" panose="03000509000000000000" pitchFamily="65" charset="-120"/>
              </a:rPr>
              <a:t>vs 51.2</a:t>
            </a:r>
            <a:r>
              <a:rPr lang="zh-TW" altLang="en-US" sz="2400" b="1" dirty="0">
                <a:solidFill>
                  <a:srgbClr val="002060"/>
                </a:solidFill>
                <a:latin typeface="標楷體" panose="03000509000000000000" pitchFamily="65" charset="-120"/>
              </a:rPr>
              <a:t>小時</a:t>
            </a:r>
            <a:r>
              <a:rPr lang="en-US" altLang="zh-TW" sz="2400" b="1" dirty="0">
                <a:solidFill>
                  <a:srgbClr val="002060"/>
                </a:solidFill>
                <a:latin typeface="標楷體" panose="03000509000000000000" pitchFamily="65" charset="-120"/>
              </a:rPr>
              <a:t>)</a:t>
            </a:r>
            <a:endParaRPr lang="zh-TW" altLang="en-US" sz="2400" b="1" dirty="0">
              <a:solidFill>
                <a:srgbClr val="002060"/>
              </a:solidFill>
              <a:latin typeface="標楷體" panose="03000509000000000000" pitchFamily="65" charset="-120"/>
            </a:endParaRPr>
          </a:p>
        </p:txBody>
      </p:sp>
      <p:sp>
        <p:nvSpPr>
          <p:cNvPr id="6" name="矩形 5">
            <a:extLst>
              <a:ext uri="{FF2B5EF4-FFF2-40B4-BE49-F238E27FC236}">
                <a16:creationId xmlns:a16="http://schemas.microsoft.com/office/drawing/2014/main" id="{60901E69-E23E-41DF-9004-AA967DE9C693}"/>
              </a:ext>
            </a:extLst>
          </p:cNvPr>
          <p:cNvSpPr/>
          <p:nvPr/>
        </p:nvSpPr>
        <p:spPr>
          <a:xfrm>
            <a:off x="3828886" y="6506981"/>
            <a:ext cx="6156035" cy="276999"/>
          </a:xfrm>
          <a:prstGeom prst="rect">
            <a:avLst/>
          </a:prstGeom>
        </p:spPr>
        <p:txBody>
          <a:bodyPr wrap="square">
            <a:spAutoFit/>
          </a:bodyPr>
          <a:lstStyle/>
          <a:p>
            <a:r>
              <a:rPr lang="en-US" altLang="zh-TW" sz="1200" i="1" dirty="0"/>
              <a:t>JID. </a:t>
            </a:r>
            <a:r>
              <a:rPr lang="en-US" altLang="zh-TW" sz="1200" dirty="0"/>
              <a:t>2022; jiac135, </a:t>
            </a:r>
            <a:r>
              <a:rPr lang="en-US" altLang="zh-TW" sz="1200" dirty="0">
                <a:hlinkClick r:id="rId5"/>
              </a:rPr>
              <a:t>https://doi.org/10.1093/infdis/jiac135</a:t>
            </a:r>
            <a:endParaRPr lang="zh-TW" altLang="en-US" sz="1200" dirty="0"/>
          </a:p>
        </p:txBody>
      </p:sp>
    </p:spTree>
    <p:extLst>
      <p:ext uri="{BB962C8B-B14F-4D97-AF65-F5344CB8AC3E}">
        <p14:creationId xmlns:p14="http://schemas.microsoft.com/office/powerpoint/2010/main" val="3826407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Favipiravir </a:t>
            </a:r>
            <a:r>
              <a:rPr lang="zh-TW" altLang="en-US" dirty="0"/>
              <a:t>目前建議</a:t>
            </a:r>
          </a:p>
        </p:txBody>
      </p:sp>
      <p:sp>
        <p:nvSpPr>
          <p:cNvPr id="3" name="內容版面配置區 2"/>
          <p:cNvSpPr>
            <a:spLocks noGrp="1"/>
          </p:cNvSpPr>
          <p:nvPr>
            <p:ph idx="1"/>
          </p:nvPr>
        </p:nvSpPr>
        <p:spPr>
          <a:xfrm>
            <a:off x="641347" y="2084832"/>
            <a:ext cx="7932284" cy="4023360"/>
          </a:xfrm>
        </p:spPr>
        <p:txBody>
          <a:bodyPr/>
          <a:lstStyle/>
          <a:p>
            <a:pPr marL="251460" lvl="0" indent="-342900" defTabSz="457200">
              <a:lnSpc>
                <a:spcPct val="150000"/>
              </a:lnSpc>
              <a:buClr>
                <a:schemeClr val="bg2">
                  <a:lumMod val="75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專案進口藥物但無我國藥物許可證，提供新型</a:t>
            </a:r>
            <a:r>
              <a:rPr lang="en-US" altLang="zh-TW" b="1" dirty="0">
                <a:solidFill>
                  <a:schemeClr val="tx1">
                    <a:lumMod val="65000"/>
                    <a:lumOff val="35000"/>
                  </a:schemeClr>
                </a:solidFill>
                <a:latin typeface="+mj-ea"/>
              </a:rPr>
              <a:t>A</a:t>
            </a:r>
            <a:r>
              <a:rPr lang="zh-TW" altLang="en-US" b="1" dirty="0">
                <a:solidFill>
                  <a:schemeClr val="tx1">
                    <a:lumMod val="65000"/>
                    <a:lumOff val="35000"/>
                  </a:schemeClr>
                </a:solidFill>
                <a:latin typeface="+mj-ea"/>
              </a:rPr>
              <a:t>型流感通報病例使用</a:t>
            </a:r>
            <a:r>
              <a:rPr lang="zh-TW" altLang="zh-TW" b="1" dirty="0">
                <a:solidFill>
                  <a:schemeClr val="tx1">
                    <a:lumMod val="65000"/>
                    <a:lumOff val="35000"/>
                  </a:schemeClr>
                </a:solidFill>
                <a:latin typeface="+mj-ea"/>
              </a:rPr>
              <a:t>（限於其他抗流感病毒藥物無效或效力不足的情況）</a:t>
            </a:r>
            <a:endParaRPr lang="zh-TW" altLang="en-US" b="1" dirty="0">
              <a:solidFill>
                <a:schemeClr val="tx1">
                  <a:lumMod val="65000"/>
                  <a:lumOff val="35000"/>
                </a:schemeClr>
              </a:solidFill>
              <a:latin typeface="+mj-ea"/>
            </a:endParaRPr>
          </a:p>
          <a:p>
            <a:pPr marL="251460" lvl="0" indent="-342900" defTabSz="457200">
              <a:lnSpc>
                <a:spcPct val="150000"/>
              </a:lnSpc>
              <a:buClr>
                <a:schemeClr val="bg2">
                  <a:lumMod val="75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第 </a:t>
            </a:r>
            <a:r>
              <a:rPr lang="en-US" altLang="zh-TW" b="1" dirty="0">
                <a:solidFill>
                  <a:schemeClr val="tx1">
                    <a:lumMod val="65000"/>
                    <a:lumOff val="35000"/>
                  </a:schemeClr>
                </a:solidFill>
                <a:latin typeface="+mj-ea"/>
              </a:rPr>
              <a:t>1 </a:t>
            </a:r>
            <a:r>
              <a:rPr lang="zh-TW" altLang="en-US" b="1" dirty="0">
                <a:solidFill>
                  <a:schemeClr val="tx1">
                    <a:lumMod val="65000"/>
                    <a:lumOff val="35000"/>
                  </a:schemeClr>
                </a:solidFill>
                <a:latin typeface="+mj-ea"/>
              </a:rPr>
              <a:t>日每回服用 </a:t>
            </a:r>
            <a:r>
              <a:rPr lang="en-US" altLang="zh-TW" b="1" dirty="0">
                <a:solidFill>
                  <a:schemeClr val="tx1">
                    <a:lumMod val="65000"/>
                    <a:lumOff val="35000"/>
                  </a:schemeClr>
                </a:solidFill>
                <a:latin typeface="+mj-ea"/>
              </a:rPr>
              <a:t>1600mg</a:t>
            </a:r>
            <a:r>
              <a:rPr lang="zh-TW" altLang="en-US" b="1" dirty="0">
                <a:solidFill>
                  <a:schemeClr val="tx1">
                    <a:lumMod val="65000"/>
                    <a:lumOff val="35000"/>
                  </a:schemeClr>
                </a:solidFill>
                <a:latin typeface="+mj-ea"/>
              </a:rPr>
              <a:t>，每日</a:t>
            </a:r>
            <a:r>
              <a:rPr lang="en-US" altLang="zh-TW" b="1" dirty="0">
                <a:solidFill>
                  <a:schemeClr val="tx1">
                    <a:lumMod val="65000"/>
                    <a:lumOff val="35000"/>
                  </a:schemeClr>
                </a:solidFill>
                <a:latin typeface="+mj-ea"/>
              </a:rPr>
              <a:t>2</a:t>
            </a:r>
            <a:r>
              <a:rPr lang="zh-TW" altLang="en-US" b="1" dirty="0">
                <a:solidFill>
                  <a:schemeClr val="tx1">
                    <a:lumMod val="65000"/>
                    <a:lumOff val="35000"/>
                  </a:schemeClr>
                </a:solidFill>
                <a:latin typeface="+mj-ea"/>
              </a:rPr>
              <a:t>回。第 </a:t>
            </a:r>
            <a:r>
              <a:rPr lang="en-US" altLang="zh-TW" b="1" dirty="0">
                <a:solidFill>
                  <a:schemeClr val="tx1">
                    <a:lumMod val="65000"/>
                    <a:lumOff val="35000"/>
                  </a:schemeClr>
                </a:solidFill>
                <a:latin typeface="+mj-ea"/>
              </a:rPr>
              <a:t>2 </a:t>
            </a:r>
            <a:r>
              <a:rPr lang="zh-TW" altLang="en-US" b="1" dirty="0">
                <a:solidFill>
                  <a:schemeClr val="tx1">
                    <a:lumMod val="65000"/>
                    <a:lumOff val="35000"/>
                  </a:schemeClr>
                </a:solidFill>
                <a:latin typeface="+mj-ea"/>
              </a:rPr>
              <a:t>至 </a:t>
            </a:r>
            <a:r>
              <a:rPr lang="en-US" altLang="zh-TW" b="1" dirty="0">
                <a:solidFill>
                  <a:schemeClr val="tx1">
                    <a:lumMod val="65000"/>
                    <a:lumOff val="35000"/>
                  </a:schemeClr>
                </a:solidFill>
                <a:latin typeface="+mj-ea"/>
              </a:rPr>
              <a:t>5 </a:t>
            </a:r>
            <a:r>
              <a:rPr lang="zh-TW" altLang="en-US" b="1" dirty="0">
                <a:solidFill>
                  <a:schemeClr val="tx1">
                    <a:lumMod val="65000"/>
                    <a:lumOff val="35000"/>
                  </a:schemeClr>
                </a:solidFill>
                <a:latin typeface="+mj-ea"/>
              </a:rPr>
              <a:t>天每回 </a:t>
            </a:r>
            <a:r>
              <a:rPr lang="en-US" altLang="zh-TW" b="1" dirty="0">
                <a:solidFill>
                  <a:schemeClr val="tx1">
                    <a:lumMod val="65000"/>
                    <a:lumOff val="35000"/>
                  </a:schemeClr>
                </a:solidFill>
                <a:latin typeface="+mj-ea"/>
              </a:rPr>
              <a:t>600mg</a:t>
            </a:r>
            <a:r>
              <a:rPr lang="zh-TW" altLang="en-US" b="1" dirty="0">
                <a:solidFill>
                  <a:schemeClr val="tx1">
                    <a:lumMod val="65000"/>
                    <a:lumOff val="35000"/>
                  </a:schemeClr>
                </a:solidFill>
                <a:latin typeface="+mj-ea"/>
              </a:rPr>
              <a:t>，每日</a:t>
            </a:r>
            <a:r>
              <a:rPr lang="en-US" altLang="zh-TW" b="1" dirty="0">
                <a:solidFill>
                  <a:schemeClr val="tx1">
                    <a:lumMod val="65000"/>
                    <a:lumOff val="35000"/>
                  </a:schemeClr>
                </a:solidFill>
                <a:latin typeface="+mj-ea"/>
              </a:rPr>
              <a:t>2</a:t>
            </a:r>
            <a:r>
              <a:rPr lang="zh-TW" altLang="en-US" b="1" dirty="0">
                <a:solidFill>
                  <a:schemeClr val="tx1">
                    <a:lumMod val="65000"/>
                    <a:lumOff val="35000"/>
                  </a:schemeClr>
                </a:solidFill>
                <a:latin typeface="+mj-ea"/>
              </a:rPr>
              <a:t>回。總投藥期間為 </a:t>
            </a:r>
            <a:r>
              <a:rPr lang="en-US" altLang="zh-TW" b="1" dirty="0">
                <a:solidFill>
                  <a:schemeClr val="tx1">
                    <a:lumMod val="65000"/>
                    <a:lumOff val="35000"/>
                  </a:schemeClr>
                </a:solidFill>
                <a:latin typeface="+mj-ea"/>
              </a:rPr>
              <a:t>5 </a:t>
            </a:r>
            <a:r>
              <a:rPr lang="zh-TW" altLang="en-US" b="1" dirty="0">
                <a:solidFill>
                  <a:schemeClr val="tx1">
                    <a:lumMod val="65000"/>
                    <a:lumOff val="35000"/>
                  </a:schemeClr>
                </a:solidFill>
                <a:latin typeface="+mj-ea"/>
              </a:rPr>
              <a:t>天</a:t>
            </a:r>
            <a:endParaRPr lang="en-US" altLang="zh-TW" b="1" dirty="0">
              <a:solidFill>
                <a:schemeClr val="tx1">
                  <a:lumMod val="65000"/>
                  <a:lumOff val="35000"/>
                </a:schemeClr>
              </a:solidFill>
              <a:latin typeface="+mj-ea"/>
            </a:endParaRPr>
          </a:p>
          <a:p>
            <a:pPr marL="251460" lvl="0" indent="-342900" defTabSz="457200">
              <a:lnSpc>
                <a:spcPct val="150000"/>
              </a:lnSpc>
              <a:buClr>
                <a:schemeClr val="bg2">
                  <a:lumMod val="75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本藥劑具致畸胎性，禁使用於兒童，且無小兒投藥經驗</a:t>
            </a:r>
          </a:p>
          <a:p>
            <a:pPr marL="0" lvl="0" defTabSz="457200">
              <a:lnSpc>
                <a:spcPct val="150000"/>
              </a:lnSpc>
            </a:pPr>
            <a:endParaRPr lang="zh-TW" altLang="en-US" b="1" dirty="0"/>
          </a:p>
          <a:p>
            <a:endParaRPr kumimoji="1" lang="zh-TW" altLang="en-US" dirty="0"/>
          </a:p>
        </p:txBody>
      </p:sp>
    </p:spTree>
    <p:extLst>
      <p:ext uri="{BB962C8B-B14F-4D97-AF65-F5344CB8AC3E}">
        <p14:creationId xmlns:p14="http://schemas.microsoft.com/office/powerpoint/2010/main" val="2214418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b="1" dirty="0"/>
              <a:t>其它機轉抗病毒藥物</a:t>
            </a:r>
          </a:p>
        </p:txBody>
      </p:sp>
      <p:graphicFrame>
        <p:nvGraphicFramePr>
          <p:cNvPr id="4" name="內容版面配置區 3"/>
          <p:cNvGraphicFramePr>
            <a:graphicFrameLocks/>
          </p:cNvGraphicFramePr>
          <p:nvPr>
            <p:extLst/>
          </p:nvPr>
        </p:nvGraphicFramePr>
        <p:xfrm>
          <a:off x="318407" y="2084832"/>
          <a:ext cx="8246473" cy="3882233"/>
        </p:xfrm>
        <a:graphic>
          <a:graphicData uri="http://schemas.openxmlformats.org/drawingml/2006/table">
            <a:tbl>
              <a:tblPr firstRow="1" bandRow="1">
                <a:tableStyleId>{5C22544A-7EE6-4342-B048-85BDC9FD1C3A}</a:tableStyleId>
              </a:tblPr>
              <a:tblGrid>
                <a:gridCol w="2922814">
                  <a:extLst>
                    <a:ext uri="{9D8B030D-6E8A-4147-A177-3AD203B41FA5}">
                      <a16:colId xmlns:a16="http://schemas.microsoft.com/office/drawing/2014/main" val="20000"/>
                    </a:ext>
                  </a:extLst>
                </a:gridCol>
                <a:gridCol w="4596493">
                  <a:extLst>
                    <a:ext uri="{9D8B030D-6E8A-4147-A177-3AD203B41FA5}">
                      <a16:colId xmlns:a16="http://schemas.microsoft.com/office/drawing/2014/main" val="20001"/>
                    </a:ext>
                  </a:extLst>
                </a:gridCol>
                <a:gridCol w="727166">
                  <a:extLst>
                    <a:ext uri="{9D8B030D-6E8A-4147-A177-3AD203B41FA5}">
                      <a16:colId xmlns:a16="http://schemas.microsoft.com/office/drawing/2014/main" val="20002"/>
                    </a:ext>
                  </a:extLst>
                </a:gridCol>
              </a:tblGrid>
              <a:tr h="456686">
                <a:tc>
                  <a:txBody>
                    <a:bodyPr/>
                    <a:lstStyle/>
                    <a:p>
                      <a:r>
                        <a:rPr lang="zh-TW" altLang="en-US" dirty="0"/>
                        <a:t>藥物</a:t>
                      </a:r>
                    </a:p>
                  </a:txBody>
                  <a:tcPr marL="80998" marR="80998"/>
                </a:tc>
                <a:tc>
                  <a:txBody>
                    <a:bodyPr/>
                    <a:lstStyle/>
                    <a:p>
                      <a:r>
                        <a:rPr lang="zh-TW" altLang="en-US" dirty="0"/>
                        <a:t>特色</a:t>
                      </a:r>
                    </a:p>
                  </a:txBody>
                  <a:tcPr marL="80998" marR="80998"/>
                </a:tc>
                <a:tc>
                  <a:txBody>
                    <a:bodyPr/>
                    <a:lstStyle/>
                    <a:p>
                      <a:r>
                        <a:rPr lang="zh-TW" altLang="en-US" dirty="0"/>
                        <a:t>上市</a:t>
                      </a:r>
                    </a:p>
                  </a:txBody>
                  <a:tcPr marL="80998" marR="80998"/>
                </a:tc>
                <a:extLst>
                  <a:ext uri="{0D108BD9-81ED-4DB2-BD59-A6C34878D82A}">
                    <a16:rowId xmlns:a16="http://schemas.microsoft.com/office/drawing/2014/main" val="10000"/>
                  </a:ext>
                </a:extLst>
              </a:tr>
              <a:tr h="627195">
                <a:tc>
                  <a:txBody>
                    <a:bodyPr/>
                    <a:lstStyle/>
                    <a:p>
                      <a:r>
                        <a:rPr lang="en-US" altLang="zh-TW" b="1" dirty="0" err="1">
                          <a:solidFill>
                            <a:schemeClr val="bg2">
                              <a:lumMod val="25000"/>
                            </a:schemeClr>
                          </a:solidFill>
                        </a:rPr>
                        <a:t>Falvipiravir</a:t>
                      </a:r>
                      <a:r>
                        <a:rPr lang="en-US" altLang="zh-TW" b="1" dirty="0">
                          <a:solidFill>
                            <a:schemeClr val="bg2">
                              <a:lumMod val="25000"/>
                            </a:schemeClr>
                          </a:solidFill>
                        </a:rPr>
                        <a:t> (T-705)</a:t>
                      </a:r>
                      <a:endParaRPr lang="zh-TW" altLang="en-US" b="1" dirty="0">
                        <a:solidFill>
                          <a:schemeClr val="bg2">
                            <a:lumMod val="25000"/>
                          </a:schemeClr>
                        </a:solidFill>
                      </a:endParaRPr>
                    </a:p>
                  </a:txBody>
                  <a:tcPr marL="80998" marR="80998"/>
                </a:tc>
                <a:tc>
                  <a:txBody>
                    <a:bodyPr/>
                    <a:lstStyle/>
                    <a:p>
                      <a:r>
                        <a:rPr lang="zh-TW" altLang="en-US" b="1" dirty="0">
                          <a:solidFill>
                            <a:schemeClr val="bg2">
                              <a:lumMod val="25000"/>
                            </a:schemeClr>
                          </a:solidFill>
                        </a:rPr>
                        <a:t>抑制病毒</a:t>
                      </a:r>
                      <a:r>
                        <a:rPr lang="en-US" altLang="zh-TW" b="1" dirty="0">
                          <a:solidFill>
                            <a:schemeClr val="bg2">
                              <a:lumMod val="25000"/>
                            </a:schemeClr>
                          </a:solidFill>
                        </a:rPr>
                        <a:t>RNA polymerase</a:t>
                      </a:r>
                      <a:endParaRPr lang="zh-TW" altLang="en-US" b="1" dirty="0">
                        <a:solidFill>
                          <a:schemeClr val="bg2">
                            <a:lumMod val="25000"/>
                          </a:schemeClr>
                        </a:solidFill>
                      </a:endParaRPr>
                    </a:p>
                  </a:txBody>
                  <a:tcPr marL="80998" marR="80998"/>
                </a:tc>
                <a:tc>
                  <a:txBody>
                    <a:bodyPr/>
                    <a:lstStyle/>
                    <a:p>
                      <a:r>
                        <a:rPr lang="en-US" altLang="zh-TW" dirty="0">
                          <a:solidFill>
                            <a:schemeClr val="bg2">
                              <a:lumMod val="25000"/>
                            </a:schemeClr>
                          </a:solidFill>
                        </a:rPr>
                        <a:t>Y</a:t>
                      </a:r>
                      <a:endParaRPr lang="zh-TW" altLang="en-US" dirty="0">
                        <a:solidFill>
                          <a:schemeClr val="bg2">
                            <a:lumMod val="25000"/>
                          </a:schemeClr>
                        </a:solidFill>
                      </a:endParaRPr>
                    </a:p>
                  </a:txBody>
                  <a:tcPr marL="80998" marR="80998"/>
                </a:tc>
                <a:extLst>
                  <a:ext uri="{0D108BD9-81ED-4DB2-BD59-A6C34878D82A}">
                    <a16:rowId xmlns:a16="http://schemas.microsoft.com/office/drawing/2014/main" val="10001"/>
                  </a:ext>
                </a:extLst>
              </a:tr>
              <a:tr h="603187">
                <a:tc>
                  <a:txBody>
                    <a:bodyPr/>
                    <a:lstStyle/>
                    <a:p>
                      <a:r>
                        <a:rPr lang="en-US" altLang="zh-TW" sz="1800" kern="1200" dirty="0">
                          <a:solidFill>
                            <a:schemeClr val="bg2">
                              <a:lumMod val="25000"/>
                            </a:schemeClr>
                          </a:solidFill>
                          <a:latin typeface="+mn-lt"/>
                          <a:ea typeface="+mn-ea"/>
                          <a:cs typeface="+mn-cs"/>
                        </a:rPr>
                        <a:t>1,3-dihydroxy-6-benzo [c] </a:t>
                      </a:r>
                      <a:r>
                        <a:rPr lang="en-US" altLang="zh-TW" sz="1800" kern="1200" dirty="0" err="1">
                          <a:solidFill>
                            <a:schemeClr val="bg2">
                              <a:lumMod val="25000"/>
                            </a:schemeClr>
                          </a:solidFill>
                          <a:latin typeface="+mn-lt"/>
                          <a:ea typeface="+mn-ea"/>
                          <a:cs typeface="+mn-cs"/>
                        </a:rPr>
                        <a:t>chromene</a:t>
                      </a:r>
                      <a:r>
                        <a:rPr lang="en-US" altLang="zh-TW" sz="1800" kern="1200" dirty="0">
                          <a:solidFill>
                            <a:schemeClr val="bg2">
                              <a:lumMod val="25000"/>
                            </a:schemeClr>
                          </a:solidFill>
                          <a:latin typeface="+mn-lt"/>
                          <a:ea typeface="+mn-ea"/>
                          <a:cs typeface="+mn-cs"/>
                        </a:rPr>
                        <a:t> (D715-2441)</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zh-TW" altLang="en-US" sz="1800" kern="1200" dirty="0">
                          <a:solidFill>
                            <a:schemeClr val="bg2">
                              <a:lumMod val="25000"/>
                            </a:schemeClr>
                          </a:solidFill>
                          <a:latin typeface="+mn-lt"/>
                          <a:ea typeface="+mn-ea"/>
                          <a:cs typeface="+mn-cs"/>
                        </a:rPr>
                        <a:t>抑制病毒</a:t>
                      </a:r>
                      <a:r>
                        <a:rPr lang="en-US" altLang="zh-TW" sz="1800" kern="1200" dirty="0">
                          <a:solidFill>
                            <a:schemeClr val="bg2">
                              <a:lumMod val="25000"/>
                            </a:schemeClr>
                          </a:solidFill>
                          <a:latin typeface="+mn-lt"/>
                          <a:ea typeface="+mn-ea"/>
                          <a:cs typeface="+mn-cs"/>
                        </a:rPr>
                        <a:t>RNA polymerase</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678152934"/>
                  </a:ext>
                </a:extLst>
              </a:tr>
              <a:tr h="550936">
                <a:tc>
                  <a:txBody>
                    <a:bodyPr/>
                    <a:lstStyle/>
                    <a:p>
                      <a:r>
                        <a:rPr lang="en-US" altLang="zh-TW" dirty="0" err="1">
                          <a:solidFill>
                            <a:schemeClr val="bg2">
                              <a:lumMod val="25000"/>
                            </a:schemeClr>
                          </a:solidFill>
                        </a:rPr>
                        <a:t>Fludase</a:t>
                      </a:r>
                      <a:r>
                        <a:rPr lang="en-US" altLang="zh-TW" dirty="0">
                          <a:solidFill>
                            <a:schemeClr val="bg2">
                              <a:lumMod val="25000"/>
                            </a:schemeClr>
                          </a:solidFill>
                        </a:rPr>
                        <a:t> (DAS181)</a:t>
                      </a:r>
                      <a:endParaRPr lang="zh-TW" altLang="en-US" dirty="0">
                        <a:solidFill>
                          <a:schemeClr val="bg2">
                            <a:lumMod val="25000"/>
                          </a:schemeClr>
                        </a:solidFill>
                      </a:endParaRPr>
                    </a:p>
                  </a:txBody>
                  <a:tcPr marL="80998" marR="80998"/>
                </a:tc>
                <a:tc>
                  <a:txBody>
                    <a:bodyPr/>
                    <a:lstStyle/>
                    <a:p>
                      <a:r>
                        <a:rPr lang="zh-TW" altLang="en-US" sz="1800" kern="1200" dirty="0">
                          <a:solidFill>
                            <a:schemeClr val="bg2">
                              <a:lumMod val="25000"/>
                            </a:schemeClr>
                          </a:solidFill>
                          <a:latin typeface="+mn-lt"/>
                          <a:ea typeface="+mn-ea"/>
                          <a:cs typeface="+mn-cs"/>
                        </a:rPr>
                        <a:t>切除呼吸道上皮細胞的</a:t>
                      </a:r>
                      <a:r>
                        <a:rPr lang="en-US" altLang="zh-TW" sz="1800" kern="1200" dirty="0" err="1">
                          <a:solidFill>
                            <a:schemeClr val="bg2">
                              <a:lumMod val="25000"/>
                            </a:schemeClr>
                          </a:solidFill>
                          <a:latin typeface="+mn-lt"/>
                          <a:ea typeface="+mn-ea"/>
                          <a:cs typeface="+mn-cs"/>
                        </a:rPr>
                        <a:t>silic</a:t>
                      </a:r>
                      <a:r>
                        <a:rPr lang="en-US" altLang="zh-TW" sz="1800" kern="1200" dirty="0">
                          <a:solidFill>
                            <a:schemeClr val="bg2">
                              <a:lumMod val="25000"/>
                            </a:schemeClr>
                          </a:solidFill>
                          <a:latin typeface="+mn-lt"/>
                          <a:ea typeface="+mn-ea"/>
                          <a:cs typeface="+mn-cs"/>
                        </a:rPr>
                        <a:t> acid receptor</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10003"/>
                  </a:ext>
                </a:extLst>
              </a:tr>
              <a:tr h="693964">
                <a:tc>
                  <a:txBody>
                    <a:bodyPr/>
                    <a:lstStyle/>
                    <a:p>
                      <a:r>
                        <a:rPr lang="en-US" altLang="zh-TW" dirty="0"/>
                        <a:t>FA-6005</a:t>
                      </a:r>
                      <a:endParaRPr lang="zh-TW" altLang="en-US" dirty="0"/>
                    </a:p>
                  </a:txBody>
                  <a:tcPr marL="80998" marR="80998"/>
                </a:tc>
                <a:tc>
                  <a:txBody>
                    <a:bodyPr/>
                    <a:lstStyle/>
                    <a:p>
                      <a:r>
                        <a:rPr lang="zh-TW" altLang="en-US" sz="1800" kern="1200" dirty="0">
                          <a:solidFill>
                            <a:schemeClr val="bg2">
                              <a:lumMod val="25000"/>
                            </a:schemeClr>
                          </a:solidFill>
                          <a:latin typeface="+mn-lt"/>
                          <a:ea typeface="+mn-ea"/>
                          <a:cs typeface="+mn-cs"/>
                        </a:rPr>
                        <a:t>抑制病毒</a:t>
                      </a:r>
                      <a:r>
                        <a:rPr lang="en-US" altLang="zh-TW" sz="1800" kern="1200" dirty="0" err="1">
                          <a:solidFill>
                            <a:schemeClr val="bg2">
                              <a:lumMod val="25000"/>
                            </a:schemeClr>
                          </a:solidFill>
                          <a:latin typeface="+mn-lt"/>
                          <a:ea typeface="+mn-ea"/>
                          <a:cs typeface="+mn-cs"/>
                        </a:rPr>
                        <a:t>vRNP</a:t>
                      </a:r>
                      <a:r>
                        <a:rPr lang="en-US" altLang="zh-TW" sz="1800" kern="1200" dirty="0">
                          <a:solidFill>
                            <a:schemeClr val="bg2">
                              <a:lumMod val="25000"/>
                            </a:schemeClr>
                          </a:solidFill>
                          <a:latin typeface="+mn-lt"/>
                          <a:ea typeface="+mn-ea"/>
                          <a:cs typeface="+mn-cs"/>
                        </a:rPr>
                        <a:t> complex</a:t>
                      </a:r>
                      <a:r>
                        <a:rPr lang="zh-TW" altLang="en-US" sz="1800" kern="1200" dirty="0">
                          <a:solidFill>
                            <a:schemeClr val="bg2">
                              <a:lumMod val="25000"/>
                            </a:schemeClr>
                          </a:solidFill>
                          <a:latin typeface="+mn-lt"/>
                          <a:ea typeface="+mn-ea"/>
                          <a:cs typeface="+mn-cs"/>
                        </a:rPr>
                        <a:t>活性，阻斷</a:t>
                      </a:r>
                      <a:r>
                        <a:rPr lang="en-US" altLang="zh-TW" sz="1800" kern="1200" dirty="0">
                          <a:solidFill>
                            <a:schemeClr val="bg2">
                              <a:lumMod val="25000"/>
                            </a:schemeClr>
                          </a:solidFill>
                          <a:latin typeface="+mn-lt"/>
                          <a:ea typeface="+mn-ea"/>
                          <a:cs typeface="+mn-cs"/>
                        </a:rPr>
                        <a:t>RNPs</a:t>
                      </a:r>
                      <a:r>
                        <a:rPr lang="zh-TW" altLang="en-US" sz="1800" kern="1200" dirty="0">
                          <a:solidFill>
                            <a:schemeClr val="bg2">
                              <a:lumMod val="25000"/>
                            </a:schemeClr>
                          </a:solidFill>
                          <a:latin typeface="+mn-lt"/>
                          <a:ea typeface="+mn-ea"/>
                          <a:cs typeface="+mn-cs"/>
                        </a:rPr>
                        <a:t>合成</a:t>
                      </a: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3360889740"/>
                  </a:ext>
                </a:extLst>
              </a:tr>
              <a:tr h="456686">
                <a:tc>
                  <a:txBody>
                    <a:bodyPr/>
                    <a:lstStyle/>
                    <a:p>
                      <a:r>
                        <a:rPr lang="en-US" altLang="zh-TW" dirty="0" err="1">
                          <a:solidFill>
                            <a:schemeClr val="bg2">
                              <a:lumMod val="25000"/>
                            </a:schemeClr>
                          </a:solidFill>
                        </a:rPr>
                        <a:t>Cynovirin</a:t>
                      </a:r>
                      <a:r>
                        <a:rPr lang="en-US" altLang="zh-TW" dirty="0">
                          <a:solidFill>
                            <a:schemeClr val="bg2">
                              <a:lumMod val="25000"/>
                            </a:schemeClr>
                          </a:solidFill>
                        </a:rPr>
                        <a:t>-N</a:t>
                      </a:r>
                      <a:endParaRPr lang="zh-TW" altLang="en-US" dirty="0">
                        <a:solidFill>
                          <a:schemeClr val="bg2">
                            <a:lumMod val="25000"/>
                          </a:schemeClr>
                        </a:solidFill>
                      </a:endParaRPr>
                    </a:p>
                  </a:txBody>
                  <a:tcPr marL="80998" marR="80998"/>
                </a:tc>
                <a:tc>
                  <a:txBody>
                    <a:bodyPr/>
                    <a:lstStyle/>
                    <a:p>
                      <a:r>
                        <a:rPr lang="en-US" altLang="zh-TW" sz="1800" kern="1200" dirty="0" err="1">
                          <a:solidFill>
                            <a:schemeClr val="bg2">
                              <a:lumMod val="25000"/>
                            </a:schemeClr>
                          </a:solidFill>
                          <a:latin typeface="+mn-lt"/>
                          <a:ea typeface="+mn-ea"/>
                          <a:cs typeface="+mn-cs"/>
                        </a:rPr>
                        <a:t>Hemagglutinin</a:t>
                      </a:r>
                      <a:r>
                        <a:rPr lang="en-US" altLang="zh-TW" sz="1800" kern="1200" dirty="0">
                          <a:solidFill>
                            <a:schemeClr val="bg2">
                              <a:lumMod val="25000"/>
                            </a:schemeClr>
                          </a:solidFill>
                          <a:latin typeface="+mn-lt"/>
                          <a:ea typeface="+mn-ea"/>
                          <a:cs typeface="+mn-cs"/>
                        </a:rPr>
                        <a:t> inhibitor</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10004"/>
                  </a:ext>
                </a:extLst>
              </a:tr>
              <a:tr h="456686">
                <a:tc>
                  <a:txBody>
                    <a:bodyPr/>
                    <a:lstStyle/>
                    <a:p>
                      <a:r>
                        <a:rPr lang="en-US" altLang="zh-TW" dirty="0" err="1">
                          <a:solidFill>
                            <a:schemeClr val="bg2">
                              <a:lumMod val="25000"/>
                            </a:schemeClr>
                          </a:solidFill>
                        </a:rPr>
                        <a:t>siRNAs</a:t>
                      </a:r>
                      <a:endParaRPr lang="zh-TW" altLang="en-US" dirty="0">
                        <a:solidFill>
                          <a:schemeClr val="bg2">
                            <a:lumMod val="25000"/>
                          </a:schemeClr>
                        </a:solidFill>
                      </a:endParaRPr>
                    </a:p>
                  </a:txBody>
                  <a:tcPr marL="80998" marR="80998"/>
                </a:tc>
                <a:tc>
                  <a:txBody>
                    <a:bodyPr/>
                    <a:lstStyle/>
                    <a:p>
                      <a:r>
                        <a:rPr lang="en-US" altLang="zh-TW" sz="1800" kern="1200" dirty="0">
                          <a:solidFill>
                            <a:schemeClr val="bg2">
                              <a:lumMod val="25000"/>
                            </a:schemeClr>
                          </a:solidFill>
                          <a:latin typeface="+mn-lt"/>
                          <a:ea typeface="+mn-ea"/>
                          <a:cs typeface="+mn-cs"/>
                        </a:rPr>
                        <a:t>short interfering RNAs</a:t>
                      </a:r>
                      <a:endParaRPr lang="zh-TW" altLang="en-US" sz="1800" kern="1200" dirty="0">
                        <a:solidFill>
                          <a:schemeClr val="bg2">
                            <a:lumMod val="25000"/>
                          </a:schemeClr>
                        </a:solidFill>
                        <a:latin typeface="+mn-lt"/>
                        <a:ea typeface="+mn-ea"/>
                        <a:cs typeface="+mn-cs"/>
                      </a:endParaRPr>
                    </a:p>
                  </a:txBody>
                  <a:tcPr marL="80998" marR="80998"/>
                </a:tc>
                <a:tc>
                  <a:txBody>
                    <a:bodyPr/>
                    <a:lstStyle/>
                    <a:p>
                      <a:r>
                        <a:rPr lang="en-US" altLang="zh-TW" sz="1800" kern="1200" dirty="0">
                          <a:solidFill>
                            <a:schemeClr val="bg2">
                              <a:lumMod val="25000"/>
                            </a:schemeClr>
                          </a:solidFill>
                          <a:latin typeface="+mn-lt"/>
                          <a:ea typeface="+mn-ea"/>
                          <a:cs typeface="+mn-cs"/>
                        </a:rPr>
                        <a:t>N</a:t>
                      </a:r>
                      <a:endParaRPr lang="zh-TW" altLang="en-US" sz="1800" kern="1200" dirty="0">
                        <a:solidFill>
                          <a:schemeClr val="bg2">
                            <a:lumMod val="25000"/>
                          </a:schemeClr>
                        </a:solidFill>
                        <a:latin typeface="+mn-lt"/>
                        <a:ea typeface="+mn-ea"/>
                        <a:cs typeface="+mn-cs"/>
                      </a:endParaRPr>
                    </a:p>
                  </a:txBody>
                  <a:tcPr marL="80998" marR="80998"/>
                </a:tc>
                <a:extLst>
                  <a:ext uri="{0D108BD9-81ED-4DB2-BD59-A6C34878D82A}">
                    <a16:rowId xmlns:a16="http://schemas.microsoft.com/office/drawing/2014/main" val="10005"/>
                  </a:ext>
                </a:extLst>
              </a:tr>
            </a:tbl>
          </a:graphicData>
        </a:graphic>
      </p:graphicFrame>
      <p:sp>
        <p:nvSpPr>
          <p:cNvPr id="5" name="矩形 4"/>
          <p:cNvSpPr/>
          <p:nvPr/>
        </p:nvSpPr>
        <p:spPr>
          <a:xfrm>
            <a:off x="6699367" y="6447859"/>
            <a:ext cx="2265364" cy="276999"/>
          </a:xfrm>
          <a:prstGeom prst="rect">
            <a:avLst/>
          </a:prstGeom>
        </p:spPr>
        <p:txBody>
          <a:bodyPr wrap="none">
            <a:spAutoFit/>
          </a:bodyPr>
          <a:lstStyle/>
          <a:p>
            <a:r>
              <a:rPr lang="nb-NO" altLang="zh-TW" sz="1200" dirty="0">
                <a:solidFill>
                  <a:schemeClr val="bg1">
                    <a:lumMod val="85000"/>
                  </a:schemeClr>
                </a:solidFill>
              </a:rPr>
              <a:t>N Engl J Med 2009; 360:953-6</a:t>
            </a:r>
            <a:endParaRPr lang="zh-TW" altLang="en-US" sz="1200" dirty="0">
              <a:solidFill>
                <a:schemeClr val="bg1">
                  <a:lumMod val="85000"/>
                </a:schemeClr>
              </a:solidFill>
            </a:endParaRPr>
          </a:p>
        </p:txBody>
      </p:sp>
      <p:sp>
        <p:nvSpPr>
          <p:cNvPr id="3" name="矩形 2">
            <a:extLst>
              <a:ext uri="{FF2B5EF4-FFF2-40B4-BE49-F238E27FC236}">
                <a16:creationId xmlns:a16="http://schemas.microsoft.com/office/drawing/2014/main" id="{30242B57-56A3-4E4F-9E16-B1A5C1B186A5}"/>
              </a:ext>
            </a:extLst>
          </p:cNvPr>
          <p:cNvSpPr/>
          <p:nvPr/>
        </p:nvSpPr>
        <p:spPr>
          <a:xfrm>
            <a:off x="1849990" y="6386730"/>
            <a:ext cx="3161443" cy="276999"/>
          </a:xfrm>
          <a:prstGeom prst="rect">
            <a:avLst/>
          </a:prstGeom>
        </p:spPr>
        <p:txBody>
          <a:bodyPr wrap="none">
            <a:spAutoFit/>
          </a:bodyPr>
          <a:lstStyle/>
          <a:p>
            <a:r>
              <a:rPr lang="en-US" altLang="zh-TW" sz="1200" dirty="0">
                <a:solidFill>
                  <a:schemeClr val="bg1">
                    <a:lumMod val="85000"/>
                  </a:schemeClr>
                </a:solidFill>
              </a:rPr>
              <a:t>Environ. Res. Public Health 2022, 19, 3018.</a:t>
            </a:r>
            <a:endParaRPr lang="zh-TW" altLang="en-US" sz="1200" dirty="0">
              <a:solidFill>
                <a:schemeClr val="bg1">
                  <a:lumMod val="85000"/>
                </a:schemeClr>
              </a:solidFill>
            </a:endParaRPr>
          </a:p>
        </p:txBody>
      </p:sp>
      <p:sp>
        <p:nvSpPr>
          <p:cNvPr id="6" name="矩形 5">
            <a:extLst>
              <a:ext uri="{FF2B5EF4-FFF2-40B4-BE49-F238E27FC236}">
                <a16:creationId xmlns:a16="http://schemas.microsoft.com/office/drawing/2014/main" id="{37AEC5E5-BA8F-4BBA-8645-FF7964BAC421}"/>
              </a:ext>
            </a:extLst>
          </p:cNvPr>
          <p:cNvSpPr/>
          <p:nvPr/>
        </p:nvSpPr>
        <p:spPr>
          <a:xfrm>
            <a:off x="179269" y="3265715"/>
            <a:ext cx="8646324" cy="2441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a:solidFill>
                  <a:schemeClr val="tx1">
                    <a:lumMod val="75000"/>
                    <a:lumOff val="25000"/>
                  </a:schemeClr>
                </a:solidFill>
              </a:rPr>
              <a:t>仍在持續研發中</a:t>
            </a:r>
          </a:p>
        </p:txBody>
      </p:sp>
    </p:spTree>
    <p:extLst>
      <p:ext uri="{BB962C8B-B14F-4D97-AF65-F5344CB8AC3E}">
        <p14:creationId xmlns:p14="http://schemas.microsoft.com/office/powerpoint/2010/main" val="465059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4048" y="623425"/>
            <a:ext cx="8375904" cy="900684"/>
          </a:xfrm>
        </p:spPr>
        <p:txBody>
          <a:bodyPr>
            <a:normAutofit/>
          </a:bodyPr>
          <a:lstStyle/>
          <a:p>
            <a:r>
              <a:rPr lang="zh-TW" altLang="en-US" sz="4800" b="1" dirty="0"/>
              <a:t>流感病人治療國內外指引共識</a:t>
            </a:r>
          </a:p>
        </p:txBody>
      </p:sp>
      <p:sp>
        <p:nvSpPr>
          <p:cNvPr id="3" name="內容版面配置區 2"/>
          <p:cNvSpPr>
            <a:spLocks noGrp="1"/>
          </p:cNvSpPr>
          <p:nvPr>
            <p:ph idx="1"/>
          </p:nvPr>
        </p:nvSpPr>
        <p:spPr>
          <a:xfrm>
            <a:off x="768095" y="2084832"/>
            <a:ext cx="7722761" cy="4023360"/>
          </a:xfrm>
        </p:spPr>
        <p:txBody>
          <a:bodyPr/>
          <a:lstStyle/>
          <a:p>
            <a:pPr>
              <a:buClr>
                <a:schemeClr val="bg2">
                  <a:lumMod val="75000"/>
                </a:schemeClr>
              </a:buClr>
              <a:buSzPct val="80000"/>
              <a:buFont typeface="Wingdings" panose="05000000000000000000" pitchFamily="2" charset="2"/>
              <a:buChar char="u"/>
            </a:pPr>
            <a:r>
              <a:rPr lang="zh-TW" altLang="en-US" sz="2400" dirty="0">
                <a:latin typeface="標楷體" panose="03000509000000000000" pitchFamily="65" charset="-120"/>
              </a:rPr>
              <a:t> </a:t>
            </a:r>
            <a:r>
              <a:rPr lang="zh-TW" altLang="en-US" sz="2800" b="1" dirty="0">
                <a:solidFill>
                  <a:schemeClr val="tx1">
                    <a:lumMod val="65000"/>
                    <a:lumOff val="35000"/>
                  </a:schemeClr>
                </a:solidFill>
                <a:latin typeface="+mj-ea"/>
              </a:rPr>
              <a:t>非屬重症高風險或高傳播族群之輕症病患，以支持性療法為主。大多數人可自行痊癒，而不需使用抗病毒藥物</a:t>
            </a:r>
            <a:endParaRPr lang="en-US" altLang="zh-TW" sz="2800" b="1" dirty="0">
              <a:solidFill>
                <a:schemeClr val="tx1">
                  <a:lumMod val="65000"/>
                  <a:lumOff val="35000"/>
                </a:schemeClr>
              </a:solidFill>
              <a:latin typeface="+mj-ea"/>
            </a:endParaRPr>
          </a:p>
          <a:p>
            <a:pPr>
              <a:buClr>
                <a:schemeClr val="bg2">
                  <a:lumMod val="75000"/>
                </a:schemeClr>
              </a:buClr>
              <a:buSzPct val="80000"/>
              <a:buFont typeface="Wingdings" panose="05000000000000000000" pitchFamily="2" charset="2"/>
              <a:buChar char="u"/>
            </a:pPr>
            <a:r>
              <a:rPr lang="zh-TW" altLang="en-US" sz="2800" b="1" dirty="0">
                <a:solidFill>
                  <a:schemeClr val="tx1">
                    <a:lumMod val="65000"/>
                    <a:lumOff val="35000"/>
                  </a:schemeClr>
                </a:solidFill>
                <a:latin typeface="+mj-ea"/>
              </a:rPr>
              <a:t> 易併發重症之高風險對象，出現危險徵兆者或重症住院病患，不需等待確診，不論發病時間，均應立刻給予抗病毒藥物治療 </a:t>
            </a:r>
            <a:r>
              <a:rPr lang="en-US" altLang="zh-TW" sz="2800" b="1" dirty="0">
                <a:solidFill>
                  <a:schemeClr val="tx1">
                    <a:lumMod val="65000"/>
                    <a:lumOff val="35000"/>
                  </a:schemeClr>
                </a:solidFill>
                <a:latin typeface="+mj-ea"/>
              </a:rPr>
              <a:t>(NAIs, </a:t>
            </a:r>
            <a:r>
              <a:rPr lang="en-US" altLang="zh-TW" sz="2800" b="1" dirty="0" err="1">
                <a:solidFill>
                  <a:schemeClr val="tx1">
                    <a:lumMod val="65000"/>
                    <a:lumOff val="35000"/>
                  </a:schemeClr>
                </a:solidFill>
                <a:latin typeface="+mj-ea"/>
              </a:rPr>
              <a:t>Baloxavir</a:t>
            </a:r>
            <a:r>
              <a:rPr lang="en-US" altLang="zh-TW" sz="2800" b="1" dirty="0">
                <a:solidFill>
                  <a:schemeClr val="tx1">
                    <a:lumMod val="65000"/>
                    <a:lumOff val="35000"/>
                  </a:schemeClr>
                </a:solidFill>
                <a:latin typeface="+mj-ea"/>
              </a:rPr>
              <a:t>)</a:t>
            </a:r>
          </a:p>
          <a:p>
            <a:endParaRPr lang="en-US" altLang="zh-TW" dirty="0">
              <a:latin typeface="標楷體" panose="03000509000000000000" pitchFamily="65" charset="-120"/>
            </a:endParaRPr>
          </a:p>
          <a:p>
            <a:endParaRPr lang="zh-TW" altLang="en-US" dirty="0"/>
          </a:p>
        </p:txBody>
      </p:sp>
    </p:spTree>
    <p:extLst>
      <p:ext uri="{BB962C8B-B14F-4D97-AF65-F5344CB8AC3E}">
        <p14:creationId xmlns:p14="http://schemas.microsoft.com/office/powerpoint/2010/main" val="3277377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標題 1"/>
          <p:cNvSpPr>
            <a:spLocks noGrp="1"/>
          </p:cNvSpPr>
          <p:nvPr>
            <p:ph type="title"/>
          </p:nvPr>
        </p:nvSpPr>
        <p:spPr>
          <a:xfrm>
            <a:off x="531557" y="0"/>
            <a:ext cx="7772400" cy="855662"/>
          </a:xfrm>
        </p:spPr>
        <p:txBody>
          <a:bodyPr>
            <a:normAutofit/>
          </a:bodyPr>
          <a:lstStyle/>
          <a:p>
            <a:pPr defTabSz="457200"/>
            <a:r>
              <a:rPr lang="zh-TW" altLang="en-US" sz="4800" b="1" dirty="0"/>
              <a:t>流感抗病毒藥劑種類</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587007268"/>
              </p:ext>
            </p:extLst>
          </p:nvPr>
        </p:nvGraphicFramePr>
        <p:xfrm>
          <a:off x="179388" y="855662"/>
          <a:ext cx="8713788" cy="5873979"/>
        </p:xfrm>
        <a:graphic>
          <a:graphicData uri="http://schemas.openxmlformats.org/drawingml/2006/table">
            <a:tbl>
              <a:tblPr firstRow="1" firstCol="1" bandRow="1">
                <a:tableStyleId>{21E4AEA4-8DFA-4A89-87EB-49C32662AFE0}</a:tableStyleId>
              </a:tblPr>
              <a:tblGrid>
                <a:gridCol w="979953">
                  <a:extLst>
                    <a:ext uri="{9D8B030D-6E8A-4147-A177-3AD203B41FA5}">
                      <a16:colId xmlns:a16="http://schemas.microsoft.com/office/drawing/2014/main" val="20000"/>
                    </a:ext>
                  </a:extLst>
                </a:gridCol>
                <a:gridCol w="1402468">
                  <a:extLst>
                    <a:ext uri="{9D8B030D-6E8A-4147-A177-3AD203B41FA5}">
                      <a16:colId xmlns:a16="http://schemas.microsoft.com/office/drawing/2014/main" val="20001"/>
                    </a:ext>
                  </a:extLst>
                </a:gridCol>
                <a:gridCol w="1402468">
                  <a:extLst>
                    <a:ext uri="{9D8B030D-6E8A-4147-A177-3AD203B41FA5}">
                      <a16:colId xmlns:a16="http://schemas.microsoft.com/office/drawing/2014/main" val="20002"/>
                    </a:ext>
                  </a:extLst>
                </a:gridCol>
                <a:gridCol w="1402468">
                  <a:extLst>
                    <a:ext uri="{9D8B030D-6E8A-4147-A177-3AD203B41FA5}">
                      <a16:colId xmlns:a16="http://schemas.microsoft.com/office/drawing/2014/main" val="20003"/>
                    </a:ext>
                  </a:extLst>
                </a:gridCol>
                <a:gridCol w="1532076">
                  <a:extLst>
                    <a:ext uri="{9D8B030D-6E8A-4147-A177-3AD203B41FA5}">
                      <a16:colId xmlns:a16="http://schemas.microsoft.com/office/drawing/2014/main" val="923392952"/>
                    </a:ext>
                  </a:extLst>
                </a:gridCol>
                <a:gridCol w="1994355">
                  <a:extLst>
                    <a:ext uri="{9D8B030D-6E8A-4147-A177-3AD203B41FA5}">
                      <a16:colId xmlns:a16="http://schemas.microsoft.com/office/drawing/2014/main" val="20004"/>
                    </a:ext>
                  </a:extLst>
                </a:gridCol>
              </a:tblGrid>
              <a:tr h="390755">
                <a:tc>
                  <a:txBody>
                    <a:bodyPr/>
                    <a:lstStyle/>
                    <a:p>
                      <a:pPr algn="ctr"/>
                      <a:r>
                        <a:rPr lang="zh-TW" altLang="en-US" sz="1400" dirty="0"/>
                        <a:t>藥物學名</a:t>
                      </a:r>
                    </a:p>
                  </a:txBody>
                  <a:tcPr marL="91459" marR="91459" marT="45727" marB="45727" anchor="ctr"/>
                </a:tc>
                <a:tc>
                  <a:txBody>
                    <a:bodyPr/>
                    <a:lstStyle/>
                    <a:p>
                      <a:pPr algn="ctr"/>
                      <a:r>
                        <a:rPr lang="en-US" altLang="zh-TW" sz="1400" dirty="0"/>
                        <a:t>Oseltamivir</a:t>
                      </a:r>
                      <a:endParaRPr lang="zh-TW" altLang="en-US" sz="1400" dirty="0">
                        <a:latin typeface="Calibri" pitchFamily="34" charset="0"/>
                        <a:cs typeface="Calibri" pitchFamily="34" charset="0"/>
                      </a:endParaRPr>
                    </a:p>
                  </a:txBody>
                  <a:tcPr marL="91459" marR="91459" marT="45727" marB="45727" anchor="ctr"/>
                </a:tc>
                <a:tc>
                  <a:txBody>
                    <a:bodyPr/>
                    <a:lstStyle/>
                    <a:p>
                      <a:pPr algn="ctr"/>
                      <a:r>
                        <a:rPr lang="en-US" altLang="zh-TW" sz="1400" dirty="0"/>
                        <a:t>Zanamivir</a:t>
                      </a:r>
                      <a:endParaRPr lang="zh-TW" altLang="en-US" sz="1400" dirty="0">
                        <a:latin typeface="Calibri" pitchFamily="34" charset="0"/>
                        <a:cs typeface="Calibri" pitchFamily="34" charset="0"/>
                      </a:endParaRPr>
                    </a:p>
                  </a:txBody>
                  <a:tcPr marL="91459" marR="91459" marT="45727" marB="45727" anchor="ctr"/>
                </a:tc>
                <a:tc>
                  <a:txBody>
                    <a:bodyPr/>
                    <a:lstStyle/>
                    <a:p>
                      <a:pPr algn="ctr"/>
                      <a:r>
                        <a:rPr lang="en-US" altLang="zh-TW" sz="1400" dirty="0"/>
                        <a:t>Peramivir</a:t>
                      </a:r>
                      <a:endParaRPr lang="zh-TW" altLang="en-US" sz="1400" dirty="0">
                        <a:latin typeface="Calibri" pitchFamily="34" charset="0"/>
                        <a:cs typeface="Calibri" pitchFamily="34" charset="0"/>
                      </a:endParaRPr>
                    </a:p>
                  </a:txBody>
                  <a:tcPr marL="91459" marR="91459" marT="45727" marB="45727" anchor="ctr"/>
                </a:tc>
                <a:tc>
                  <a:txBody>
                    <a:bodyPr/>
                    <a:lstStyle/>
                    <a:p>
                      <a:pPr algn="ctr"/>
                      <a:r>
                        <a:rPr lang="en-US" altLang="zh-TW" sz="1400" dirty="0" err="1">
                          <a:latin typeface="Calibri" pitchFamily="34" charset="0"/>
                          <a:cs typeface="Calibri" pitchFamily="34" charset="0"/>
                        </a:rPr>
                        <a:t>Baloxavir</a:t>
                      </a:r>
                      <a:endParaRPr lang="zh-TW" altLang="en-US" sz="1400" dirty="0">
                        <a:latin typeface="Calibri" pitchFamily="34" charset="0"/>
                        <a:cs typeface="Calibri" pitchFamily="34" charset="0"/>
                      </a:endParaRPr>
                    </a:p>
                  </a:txBody>
                  <a:tcPr marL="91459" marR="91459" marT="45727" marB="45727" anchor="ctr"/>
                </a:tc>
                <a:tc>
                  <a:txBody>
                    <a:bodyPr/>
                    <a:lstStyle/>
                    <a:p>
                      <a:pPr algn="ctr"/>
                      <a:r>
                        <a:rPr lang="en-US" altLang="zh-TW" sz="1400" dirty="0"/>
                        <a:t>Favipiravir</a:t>
                      </a:r>
                      <a:endParaRPr lang="zh-TW" altLang="en-US" sz="1400" dirty="0">
                        <a:latin typeface="Calibri" pitchFamily="34" charset="0"/>
                        <a:cs typeface="Calibri" pitchFamily="34" charset="0"/>
                      </a:endParaRPr>
                    </a:p>
                  </a:txBody>
                  <a:tcPr marL="91459" marR="91459" marT="45727" marB="45727" anchor="ctr"/>
                </a:tc>
                <a:extLst>
                  <a:ext uri="{0D108BD9-81ED-4DB2-BD59-A6C34878D82A}">
                    <a16:rowId xmlns:a16="http://schemas.microsoft.com/office/drawing/2014/main" val="10000"/>
                  </a:ext>
                </a:extLst>
              </a:tr>
              <a:tr h="335342">
                <a:tc>
                  <a:txBody>
                    <a:bodyPr/>
                    <a:lstStyle/>
                    <a:p>
                      <a:pPr algn="ctr"/>
                      <a:r>
                        <a:rPr lang="zh-TW" altLang="en-US" sz="1400" dirty="0"/>
                        <a:t>商品名</a:t>
                      </a:r>
                      <a:endParaRPr lang="zh-TW" altLang="en-US" sz="1400" b="1" dirty="0"/>
                    </a:p>
                  </a:txBody>
                  <a:tcPr marL="91459" marR="91459" marT="45727" marB="45727" anchor="ctr"/>
                </a:tc>
                <a:tc>
                  <a:txBody>
                    <a:bodyPr/>
                    <a:lstStyle/>
                    <a:p>
                      <a:r>
                        <a:rPr lang="zh-TW" altLang="en-US" sz="1300" dirty="0"/>
                        <a:t>克流感</a:t>
                      </a:r>
                      <a:r>
                        <a:rPr lang="en-US" altLang="zh-TW" sz="1300" dirty="0"/>
                        <a:t>/</a:t>
                      </a:r>
                      <a:r>
                        <a:rPr lang="zh-TW" altLang="en-US" sz="1300" dirty="0"/>
                        <a:t>易剋冒</a:t>
                      </a:r>
                      <a:endParaRPr lang="zh-TW" altLang="en-US" sz="1300" b="1" dirty="0"/>
                    </a:p>
                  </a:txBody>
                  <a:tcPr marL="91459" marR="91459" marT="45727" marB="45727" anchor="ctr"/>
                </a:tc>
                <a:tc>
                  <a:txBody>
                    <a:bodyPr/>
                    <a:lstStyle/>
                    <a:p>
                      <a:r>
                        <a:rPr lang="en-US" altLang="zh-TW" sz="1300" dirty="0"/>
                        <a:t>Relenza</a:t>
                      </a:r>
                      <a:r>
                        <a:rPr lang="zh-TW" altLang="en-US" sz="1300" dirty="0"/>
                        <a:t> 瑞樂沙</a:t>
                      </a:r>
                      <a:endParaRPr lang="zh-TW" altLang="en-US" sz="1300" b="1" dirty="0"/>
                    </a:p>
                  </a:txBody>
                  <a:tcPr marL="91459" marR="91459" marT="45727" marB="45727" anchor="ctr"/>
                </a:tc>
                <a:tc>
                  <a:txBody>
                    <a:bodyPr/>
                    <a:lstStyle/>
                    <a:p>
                      <a:r>
                        <a:rPr lang="en-US" altLang="zh-TW" sz="1300" dirty="0" err="1"/>
                        <a:t>Rapiacta</a:t>
                      </a:r>
                      <a:r>
                        <a:rPr lang="zh-TW" altLang="en-US" sz="1300" dirty="0"/>
                        <a:t> 瑞貝塔</a:t>
                      </a:r>
                      <a:endParaRPr lang="zh-TW" altLang="en-US" sz="1300" b="1" dirty="0">
                        <a:latin typeface="Calibri" pitchFamily="34" charset="0"/>
                        <a:cs typeface="Calibri" pitchFamily="34" charset="0"/>
                      </a:endParaRPr>
                    </a:p>
                  </a:txBody>
                  <a:tcPr marL="91459" marR="91459" marT="45727" marB="45727" anchor="ctr"/>
                </a:tc>
                <a:tc>
                  <a:txBody>
                    <a:bodyPr/>
                    <a:lstStyle/>
                    <a:p>
                      <a:r>
                        <a:rPr lang="en-US" altLang="zh-TW" sz="1300" kern="1200" dirty="0" err="1">
                          <a:solidFill>
                            <a:schemeClr val="dk1"/>
                          </a:solidFill>
                          <a:latin typeface="+mn-lt"/>
                          <a:ea typeface="+mn-ea"/>
                          <a:cs typeface="+mn-cs"/>
                        </a:rPr>
                        <a:t>Xofluza</a:t>
                      </a:r>
                      <a:r>
                        <a:rPr lang="zh-TW" altLang="en-US" sz="1300" kern="1200" dirty="0">
                          <a:solidFill>
                            <a:schemeClr val="dk1"/>
                          </a:solidFill>
                          <a:latin typeface="+mn-lt"/>
                          <a:ea typeface="+mn-ea"/>
                          <a:cs typeface="+mn-cs"/>
                        </a:rPr>
                        <a:t>紓伏效</a:t>
                      </a:r>
                    </a:p>
                  </a:txBody>
                  <a:tcPr marL="91459" marR="91459" marT="45727" marB="45727" anchor="ctr"/>
                </a:tc>
                <a:tc>
                  <a:txBody>
                    <a:bodyPr/>
                    <a:lstStyle/>
                    <a:p>
                      <a:r>
                        <a:rPr lang="en-US" altLang="zh-TW" sz="1300" kern="1200" dirty="0" err="1">
                          <a:solidFill>
                            <a:schemeClr val="dk1"/>
                          </a:solidFill>
                          <a:latin typeface="+mn-lt"/>
                          <a:ea typeface="+mn-ea"/>
                          <a:cs typeface="+mn-cs"/>
                        </a:rPr>
                        <a:t>Avigan</a:t>
                      </a:r>
                      <a:endParaRPr lang="zh-TW" altLang="en-US" sz="1300" kern="1200" dirty="0">
                        <a:solidFill>
                          <a:schemeClr val="dk1"/>
                        </a:solidFill>
                        <a:latin typeface="+mn-lt"/>
                        <a:ea typeface="+mn-ea"/>
                        <a:cs typeface="+mn-cs"/>
                      </a:endParaRPr>
                    </a:p>
                  </a:txBody>
                  <a:tcPr marL="91459" marR="91459" marT="45727" marB="45727" anchor="ctr"/>
                </a:tc>
                <a:extLst>
                  <a:ext uri="{0D108BD9-81ED-4DB2-BD59-A6C34878D82A}">
                    <a16:rowId xmlns:a16="http://schemas.microsoft.com/office/drawing/2014/main" val="10001"/>
                  </a:ext>
                </a:extLst>
              </a:tr>
              <a:tr h="685843">
                <a:tc>
                  <a:txBody>
                    <a:bodyPr/>
                    <a:lstStyle/>
                    <a:p>
                      <a:pPr algn="ctr"/>
                      <a:r>
                        <a:rPr lang="zh-TW" altLang="en-US" sz="1400" dirty="0"/>
                        <a:t>包裝</a:t>
                      </a:r>
                      <a:endParaRPr lang="zh-TW" altLang="en-US" sz="1400" b="1" dirty="0"/>
                    </a:p>
                  </a:txBody>
                  <a:tcPr marL="91459" marR="91459" marT="45727" marB="45727" anchor="ctr"/>
                </a:tc>
                <a:tc>
                  <a:txBody>
                    <a:bodyPr/>
                    <a:lstStyle/>
                    <a:p>
                      <a:r>
                        <a:rPr lang="en-US" altLang="zh-TW" sz="1300" dirty="0"/>
                        <a:t>75 </a:t>
                      </a:r>
                      <a:r>
                        <a:rPr lang="zh-TW" altLang="en-US" sz="1300" dirty="0"/>
                        <a:t>毫克膠囊 </a:t>
                      </a:r>
                      <a:r>
                        <a:rPr lang="en-US" altLang="zh-TW" sz="1300" dirty="0"/>
                        <a:t>10 </a:t>
                      </a:r>
                      <a:r>
                        <a:rPr lang="zh-TW" altLang="en-US" sz="1300" dirty="0"/>
                        <a:t>入之盒裝</a:t>
                      </a:r>
                      <a:endParaRPr lang="en-US" altLang="zh-TW" sz="1300" dirty="0"/>
                    </a:p>
                    <a:p>
                      <a:r>
                        <a:rPr lang="zh-TW" altLang="en-US" sz="1300" b="1" kern="1200" dirty="0">
                          <a:solidFill>
                            <a:schemeClr val="dk1"/>
                          </a:solidFill>
                          <a:highlight>
                            <a:srgbClr val="FFFF00"/>
                          </a:highlight>
                          <a:latin typeface="+mn-lt"/>
                          <a:ea typeface="+mn-ea"/>
                          <a:cs typeface="+mn-cs"/>
                        </a:rPr>
                        <a:t>公費自費</a:t>
                      </a:r>
                      <a:endParaRPr lang="zh-TW" altLang="en-US" sz="1300" b="1" dirty="0">
                        <a:highlight>
                          <a:srgbClr val="FFFF00"/>
                        </a:highlight>
                      </a:endParaRPr>
                    </a:p>
                  </a:txBody>
                  <a:tcPr marL="91459" marR="91459" marT="45727" marB="45727" anchor="ctr"/>
                </a:tc>
                <a:tc>
                  <a:txBody>
                    <a:bodyPr/>
                    <a:lstStyle/>
                    <a:p>
                      <a:pPr algn="l"/>
                      <a:r>
                        <a:rPr lang="zh-TW" altLang="en-US" sz="1300" dirty="0"/>
                        <a:t>盒裝有碟型吸入器 </a:t>
                      </a:r>
                      <a:r>
                        <a:rPr lang="en-US" altLang="zh-TW" sz="1300" dirty="0"/>
                        <a:t>1 </a:t>
                      </a:r>
                      <a:r>
                        <a:rPr lang="zh-TW" altLang="en-US" sz="1300" dirty="0"/>
                        <a:t>枚，及含 </a:t>
                      </a:r>
                      <a:r>
                        <a:rPr lang="en-US" altLang="zh-TW" sz="1300" dirty="0"/>
                        <a:t>4 </a:t>
                      </a:r>
                      <a:r>
                        <a:rPr lang="zh-TW" altLang="en-US" sz="1300" dirty="0"/>
                        <a:t>孔規則間隔之泡囊 </a:t>
                      </a:r>
                      <a:r>
                        <a:rPr lang="en-US" altLang="zh-TW" sz="1300" dirty="0"/>
                        <a:t>5 </a:t>
                      </a:r>
                      <a:r>
                        <a:rPr lang="zh-TW" altLang="en-US" sz="1300" dirty="0"/>
                        <a:t>入  </a:t>
                      </a:r>
                      <a:r>
                        <a:rPr lang="zh-TW" altLang="en-US" sz="1300" b="1" kern="1200" dirty="0">
                          <a:solidFill>
                            <a:schemeClr val="dk1"/>
                          </a:solidFill>
                          <a:highlight>
                            <a:srgbClr val="FFFF00"/>
                          </a:highlight>
                          <a:latin typeface="+mn-lt"/>
                          <a:ea typeface="+mn-ea"/>
                          <a:cs typeface="+mn-cs"/>
                        </a:rPr>
                        <a:t>公費</a:t>
                      </a:r>
                      <a:endParaRPr lang="zh-TW" altLang="en-US" sz="1300" b="1" dirty="0">
                        <a:highlight>
                          <a:srgbClr val="FFFF00"/>
                        </a:highlight>
                      </a:endParaRPr>
                    </a:p>
                  </a:txBody>
                  <a:tcPr marL="91459" marR="91459" marT="45727" marB="45727" anchor="ctr"/>
                </a:tc>
                <a:tc>
                  <a:txBody>
                    <a:bodyPr/>
                    <a:lstStyle/>
                    <a:p>
                      <a:r>
                        <a:rPr lang="zh-TW" altLang="en-US" sz="1300" dirty="0"/>
                        <a:t>點滴用注射袋</a:t>
                      </a:r>
                      <a:r>
                        <a:rPr lang="en-US" altLang="zh-TW" sz="1300" dirty="0"/>
                        <a:t>300mg</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b="1" kern="1200" dirty="0">
                          <a:solidFill>
                            <a:schemeClr val="dk1"/>
                          </a:solidFill>
                          <a:highlight>
                            <a:srgbClr val="FFFF00"/>
                          </a:highlight>
                          <a:latin typeface="+mn-lt"/>
                          <a:ea typeface="+mn-ea"/>
                          <a:cs typeface="+mn-cs"/>
                        </a:rPr>
                        <a:t>公費自費</a:t>
                      </a:r>
                      <a:endParaRPr lang="zh-TW" altLang="en-US" sz="1300" b="1" dirty="0">
                        <a:highlight>
                          <a:srgbClr val="FFFF00"/>
                        </a:highlight>
                      </a:endParaRPr>
                    </a:p>
                  </a:txBody>
                  <a:tcPr marL="91459" marR="91459" marT="45727" marB="45727" anchor="ctr"/>
                </a:tc>
                <a:tc>
                  <a:txBody>
                    <a:bodyPr/>
                    <a:lstStyle/>
                    <a:p>
                      <a:r>
                        <a:rPr lang="en-US" altLang="zh-TW" sz="1300" kern="1200" dirty="0">
                          <a:solidFill>
                            <a:schemeClr val="dk1"/>
                          </a:solidFill>
                          <a:latin typeface="+mn-lt"/>
                          <a:ea typeface="+mn-ea"/>
                          <a:cs typeface="+mn-cs"/>
                        </a:rPr>
                        <a:t>20mg/tab </a:t>
                      </a:r>
                    </a:p>
                    <a:p>
                      <a:r>
                        <a:rPr lang="zh-TW" altLang="en-US" sz="1300" kern="1200" dirty="0">
                          <a:solidFill>
                            <a:schemeClr val="dk1"/>
                          </a:solidFill>
                          <a:latin typeface="+mn-lt"/>
                          <a:ea typeface="+mn-ea"/>
                          <a:cs typeface="+mn-cs"/>
                        </a:rPr>
                        <a:t>白色錠劑</a:t>
                      </a:r>
                      <a:endParaRPr lang="en-US" altLang="zh-TW" sz="13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300" b="1"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b="1" kern="1200" dirty="0">
                          <a:solidFill>
                            <a:schemeClr val="dk1"/>
                          </a:solidFill>
                          <a:highlight>
                            <a:srgbClr val="FFFF00"/>
                          </a:highlight>
                          <a:latin typeface="+mn-lt"/>
                          <a:ea typeface="+mn-ea"/>
                          <a:cs typeface="+mn-cs"/>
                        </a:rPr>
                        <a:t>自費</a:t>
                      </a:r>
                      <a:endParaRPr lang="zh-TW" altLang="en-US" sz="1300" b="1" dirty="0">
                        <a:highlight>
                          <a:srgbClr val="FFFF00"/>
                        </a:highlight>
                      </a:endParaRPr>
                    </a:p>
                  </a:txBody>
                  <a:tcPr marL="91459" marR="91459" marT="45727" marB="45727" anchor="ctr"/>
                </a:tc>
                <a:tc>
                  <a:txBody>
                    <a:bodyPr/>
                    <a:lstStyle/>
                    <a:p>
                      <a:r>
                        <a:rPr lang="en-US" altLang="zh-TW" sz="1300" dirty="0"/>
                        <a:t>200mg</a:t>
                      </a:r>
                      <a:r>
                        <a:rPr lang="zh-TW" altLang="en-US" sz="1300" dirty="0"/>
                        <a:t>，淡黃色膜衣錠</a:t>
                      </a:r>
                      <a:endParaRPr lang="en-US" altLang="zh-TW"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b="1" kern="1200" dirty="0">
                          <a:solidFill>
                            <a:schemeClr val="dk1"/>
                          </a:solidFill>
                          <a:highlight>
                            <a:srgbClr val="FFFF00"/>
                          </a:highlight>
                          <a:latin typeface="+mn-lt"/>
                          <a:ea typeface="+mn-ea"/>
                          <a:cs typeface="+mn-cs"/>
                        </a:rPr>
                        <a:t>公費</a:t>
                      </a:r>
                      <a:endParaRPr lang="zh-TW" altLang="en-US" sz="1300" b="1" dirty="0">
                        <a:highlight>
                          <a:srgbClr val="FFFF00"/>
                        </a:highlight>
                      </a:endParaRPr>
                    </a:p>
                  </a:txBody>
                  <a:tcPr marL="91459" marR="91459" marT="45727" marB="45727" anchor="ctr"/>
                </a:tc>
                <a:extLst>
                  <a:ext uri="{0D108BD9-81ED-4DB2-BD59-A6C34878D82A}">
                    <a16:rowId xmlns:a16="http://schemas.microsoft.com/office/drawing/2014/main" val="10002"/>
                  </a:ext>
                </a:extLst>
              </a:tr>
              <a:tr h="390327">
                <a:tc>
                  <a:txBody>
                    <a:bodyPr/>
                    <a:lstStyle/>
                    <a:p>
                      <a:pPr algn="ctr"/>
                      <a:r>
                        <a:rPr lang="zh-TW" altLang="en-US" sz="1400" dirty="0"/>
                        <a:t>使用方式</a:t>
                      </a:r>
                      <a:endParaRPr lang="zh-TW" altLang="en-US" sz="1400" b="1" dirty="0"/>
                    </a:p>
                  </a:txBody>
                  <a:tcPr marL="91459" marR="91459" marT="45727" marB="45727" anchor="ctr"/>
                </a:tc>
                <a:tc>
                  <a:txBody>
                    <a:bodyPr/>
                    <a:lstStyle/>
                    <a:p>
                      <a:r>
                        <a:rPr lang="zh-TW" altLang="en-US" sz="1300" dirty="0"/>
                        <a:t>口服</a:t>
                      </a:r>
                      <a:endParaRPr lang="zh-TW" altLang="en-US" sz="1300" b="1" dirty="0"/>
                    </a:p>
                  </a:txBody>
                  <a:tcPr marL="91459" marR="91459" marT="45727" marB="45727" anchor="ctr"/>
                </a:tc>
                <a:tc>
                  <a:txBody>
                    <a:bodyPr/>
                    <a:lstStyle/>
                    <a:p>
                      <a:r>
                        <a:rPr lang="zh-TW" altLang="en-US" sz="1300" dirty="0"/>
                        <a:t>吸入</a:t>
                      </a:r>
                      <a:endParaRPr lang="zh-TW" altLang="en-US" sz="1300" b="1" dirty="0"/>
                    </a:p>
                  </a:txBody>
                  <a:tcPr marL="91459" marR="91459" marT="45727" marB="45727" anchor="ctr"/>
                </a:tc>
                <a:tc>
                  <a:txBody>
                    <a:bodyPr/>
                    <a:lstStyle/>
                    <a:p>
                      <a:r>
                        <a:rPr lang="zh-TW" altLang="en-US" sz="1300" dirty="0"/>
                        <a:t>注射</a:t>
                      </a:r>
                      <a:endParaRPr lang="zh-TW" altLang="en-US" sz="1300" b="1" dirty="0"/>
                    </a:p>
                  </a:txBody>
                  <a:tcPr marL="91459" marR="91459" marT="45727" marB="4572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kern="1200" dirty="0">
                          <a:solidFill>
                            <a:schemeClr val="dk1"/>
                          </a:solidFill>
                          <a:latin typeface="+mn-lt"/>
                          <a:ea typeface="+mn-ea"/>
                          <a:cs typeface="+mn-cs"/>
                        </a:rPr>
                        <a:t>口服</a:t>
                      </a:r>
                    </a:p>
                  </a:txBody>
                  <a:tcPr marL="91459" marR="91459" marT="45727" marB="4572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t>口服</a:t>
                      </a:r>
                      <a:endParaRPr lang="zh-TW" altLang="en-US" sz="1300" b="1" dirty="0"/>
                    </a:p>
                  </a:txBody>
                  <a:tcPr marL="91459" marR="91459" marT="45727" marB="45727" anchor="ctr"/>
                </a:tc>
                <a:extLst>
                  <a:ext uri="{0D108BD9-81ED-4DB2-BD59-A6C34878D82A}">
                    <a16:rowId xmlns:a16="http://schemas.microsoft.com/office/drawing/2014/main" val="10003"/>
                  </a:ext>
                </a:extLst>
              </a:tr>
              <a:tr h="487714">
                <a:tc>
                  <a:txBody>
                    <a:bodyPr/>
                    <a:lstStyle/>
                    <a:p>
                      <a:pPr algn="ctr"/>
                      <a:r>
                        <a:rPr lang="zh-TW" altLang="en-US" sz="1400" dirty="0"/>
                        <a:t>使用對象</a:t>
                      </a:r>
                      <a:endParaRPr lang="zh-TW" altLang="en-US" sz="1400" b="1" dirty="0"/>
                    </a:p>
                  </a:txBody>
                  <a:tcPr marL="91459" marR="91459" marT="45727" marB="45727" anchor="ctr"/>
                </a:tc>
                <a:tc>
                  <a:txBody>
                    <a:bodyPr/>
                    <a:lstStyle/>
                    <a:p>
                      <a:r>
                        <a:rPr lang="zh-TW" altLang="en-US" sz="1300" dirty="0"/>
                        <a:t>成人及兒童（含足月新生兒）</a:t>
                      </a:r>
                      <a:endParaRPr lang="zh-TW" altLang="en-US" sz="1300" b="1" dirty="0"/>
                    </a:p>
                  </a:txBody>
                  <a:tcPr marL="91459" marR="91459" marT="45727" marB="45727" anchor="ctr"/>
                </a:tc>
                <a:tc>
                  <a:txBody>
                    <a:bodyPr/>
                    <a:lstStyle/>
                    <a:p>
                      <a:r>
                        <a:rPr lang="zh-TW" altLang="en-US" sz="1300" kern="1200" dirty="0">
                          <a:solidFill>
                            <a:schemeClr val="dk1"/>
                          </a:solidFill>
                          <a:latin typeface="+mn-lt"/>
                          <a:ea typeface="+mn-ea"/>
                          <a:cs typeface="+mn-cs"/>
                        </a:rPr>
                        <a:t>成人及</a:t>
                      </a:r>
                      <a:r>
                        <a:rPr lang="en-US" altLang="zh-TW" sz="1300" kern="1200" dirty="0">
                          <a:solidFill>
                            <a:schemeClr val="dk1"/>
                          </a:solidFill>
                          <a:latin typeface="+mn-lt"/>
                          <a:ea typeface="+mn-ea"/>
                          <a:cs typeface="+mn-cs"/>
                        </a:rPr>
                        <a:t>5</a:t>
                      </a:r>
                      <a:r>
                        <a:rPr lang="zh-TW" altLang="en-US" sz="1300" kern="1200" dirty="0">
                          <a:solidFill>
                            <a:schemeClr val="dk1"/>
                          </a:solidFill>
                          <a:latin typeface="+mn-lt"/>
                          <a:ea typeface="+mn-ea"/>
                          <a:cs typeface="+mn-cs"/>
                        </a:rPr>
                        <a:t>歲以上可配合兒童</a:t>
                      </a:r>
                    </a:p>
                  </a:txBody>
                  <a:tcPr marL="91459" marR="91459" marT="45727" marB="45727" anchor="ctr"/>
                </a:tc>
                <a:tc>
                  <a:txBody>
                    <a:bodyPr/>
                    <a:lstStyle/>
                    <a:p>
                      <a:r>
                        <a:rPr lang="zh-TW" altLang="en-US" sz="1300" dirty="0"/>
                        <a:t>小兒（早產兒與新生兒除外）與成人</a:t>
                      </a:r>
                      <a:endParaRPr lang="zh-TW" altLang="en-US" sz="1300" b="1" dirty="0"/>
                    </a:p>
                  </a:txBody>
                  <a:tcPr marL="91459" marR="91459" marT="45727" marB="45727" anchor="ctr"/>
                </a:tc>
                <a:tc>
                  <a:txBody>
                    <a:bodyPr/>
                    <a:lstStyle/>
                    <a:p>
                      <a:r>
                        <a:rPr lang="zh-TW" altLang="en-US" sz="1300" kern="1200" dirty="0">
                          <a:solidFill>
                            <a:schemeClr val="dk1"/>
                          </a:solidFill>
                          <a:latin typeface="+mn-lt"/>
                          <a:ea typeface="+mn-ea"/>
                          <a:cs typeface="+mn-cs"/>
                        </a:rPr>
                        <a:t>成人及</a:t>
                      </a:r>
                      <a:r>
                        <a:rPr lang="en-US" altLang="zh-TW" sz="1300" kern="1200" dirty="0">
                          <a:solidFill>
                            <a:schemeClr val="dk1"/>
                          </a:solidFill>
                          <a:latin typeface="+mn-lt"/>
                          <a:ea typeface="+mn-ea"/>
                          <a:cs typeface="+mn-cs"/>
                        </a:rPr>
                        <a:t>5</a:t>
                      </a:r>
                      <a:r>
                        <a:rPr lang="zh-TW" altLang="en-US" sz="1300" kern="1200" dirty="0">
                          <a:solidFill>
                            <a:schemeClr val="dk1"/>
                          </a:solidFill>
                          <a:latin typeface="+mn-lt"/>
                          <a:ea typeface="+mn-ea"/>
                          <a:cs typeface="+mn-cs"/>
                        </a:rPr>
                        <a:t>歲以上兒童</a:t>
                      </a:r>
                    </a:p>
                  </a:txBody>
                  <a:tcPr marL="91459" marR="91459" marT="45727" marB="45727" anchor="ctr"/>
                </a:tc>
                <a:tc>
                  <a:txBody>
                    <a:bodyPr/>
                    <a:lstStyle/>
                    <a:p>
                      <a:r>
                        <a:rPr lang="zh-TW" altLang="en-US" sz="1300" dirty="0"/>
                        <a:t>成人</a:t>
                      </a:r>
                      <a:endParaRPr lang="zh-TW" altLang="en-US" sz="1300" b="1" dirty="0"/>
                    </a:p>
                  </a:txBody>
                  <a:tcPr marL="91459" marR="91459" marT="45727" marB="45727" anchor="ctr"/>
                </a:tc>
                <a:extLst>
                  <a:ext uri="{0D108BD9-81ED-4DB2-BD59-A6C34878D82A}">
                    <a16:rowId xmlns:a16="http://schemas.microsoft.com/office/drawing/2014/main" val="10004"/>
                  </a:ext>
                </a:extLst>
              </a:tr>
              <a:tr h="734140">
                <a:tc>
                  <a:txBody>
                    <a:bodyPr/>
                    <a:lstStyle/>
                    <a:p>
                      <a:pPr algn="ctr"/>
                      <a:r>
                        <a:rPr lang="zh-TW" altLang="en-US" sz="1400" dirty="0"/>
                        <a:t>用法用量</a:t>
                      </a:r>
                      <a:endParaRPr lang="zh-TW" altLang="en-US" sz="1400" b="1" dirty="0"/>
                    </a:p>
                  </a:txBody>
                  <a:tcPr marL="91459" marR="91459" marT="45727" marB="45727" anchor="ctr"/>
                </a:tc>
                <a:tc>
                  <a:txBody>
                    <a:bodyPr/>
                    <a:lstStyle/>
                    <a:p>
                      <a:r>
                        <a:rPr lang="zh-TW" altLang="en-US" sz="1300" dirty="0"/>
                        <a:t>每日</a:t>
                      </a:r>
                      <a:r>
                        <a:rPr lang="en-US" altLang="zh-TW" sz="1300" dirty="0"/>
                        <a:t>2</a:t>
                      </a:r>
                      <a:r>
                        <a:rPr lang="zh-TW" altLang="en-US" sz="1300" dirty="0"/>
                        <a:t>次，每次</a:t>
                      </a:r>
                      <a:r>
                        <a:rPr lang="en-US" altLang="zh-TW" sz="1300" dirty="0"/>
                        <a:t>75mg</a:t>
                      </a:r>
                      <a:r>
                        <a:rPr lang="zh-TW" altLang="en-US" sz="1300" dirty="0"/>
                        <a:t>，共</a:t>
                      </a:r>
                      <a:r>
                        <a:rPr lang="en-US" altLang="zh-TW" sz="1300" dirty="0"/>
                        <a:t>5</a:t>
                      </a:r>
                      <a:r>
                        <a:rPr lang="zh-TW" altLang="en-US" sz="1300" dirty="0"/>
                        <a:t>日</a:t>
                      </a:r>
                      <a:endParaRPr lang="en-US" altLang="zh-TW" sz="1300" b="1" dirty="0"/>
                    </a:p>
                  </a:txBody>
                  <a:tcPr marL="91459" marR="91459" marT="45727" marB="45727" anchor="ctr"/>
                </a:tc>
                <a:tc>
                  <a:txBody>
                    <a:bodyPr/>
                    <a:lstStyle/>
                    <a:p>
                      <a:pPr algn="l"/>
                      <a:r>
                        <a:rPr lang="zh-TW" altLang="en-US" sz="1300" dirty="0"/>
                        <a:t>每日</a:t>
                      </a:r>
                      <a:r>
                        <a:rPr lang="en-US" altLang="zh-TW" sz="1300" dirty="0"/>
                        <a:t>2</a:t>
                      </a:r>
                      <a:r>
                        <a:rPr lang="zh-TW" altLang="en-US" sz="1300" dirty="0"/>
                        <a:t>次，每次吸 </a:t>
                      </a:r>
                      <a:r>
                        <a:rPr lang="en-US" altLang="zh-TW" sz="1300" dirty="0"/>
                        <a:t>2 </a:t>
                      </a:r>
                      <a:r>
                        <a:rPr lang="zh-TW" altLang="en-US" sz="1300" dirty="0"/>
                        <a:t>孔，共</a:t>
                      </a:r>
                      <a:r>
                        <a:rPr lang="en-US" altLang="zh-TW" sz="1300" dirty="0"/>
                        <a:t>5</a:t>
                      </a:r>
                      <a:r>
                        <a:rPr lang="zh-TW" altLang="en-US" sz="1300" dirty="0"/>
                        <a:t>日</a:t>
                      </a:r>
                      <a:endParaRPr lang="zh-TW" altLang="en-US" sz="1300" b="1" dirty="0"/>
                    </a:p>
                  </a:txBody>
                  <a:tcPr marL="91459" marR="91459" marT="45727" marB="45727" anchor="ctr"/>
                </a:tc>
                <a:tc>
                  <a:txBody>
                    <a:bodyPr/>
                    <a:lstStyle/>
                    <a:p>
                      <a:r>
                        <a:rPr lang="zh-TW" altLang="en-US" sz="1300" u="sng" dirty="0"/>
                        <a:t>單次注射</a:t>
                      </a:r>
                      <a:r>
                        <a:rPr lang="en-US" altLang="zh-TW" sz="1300" u="sng" dirty="0"/>
                        <a:t>300mg</a:t>
                      </a:r>
                      <a:r>
                        <a:rPr lang="en-US" altLang="zh-TW" sz="1300" dirty="0"/>
                        <a:t>,</a:t>
                      </a:r>
                      <a:r>
                        <a:rPr lang="zh-TW" altLang="en-US" sz="1300" dirty="0"/>
                        <a:t>可依症狀提高劑量或連續投與</a:t>
                      </a:r>
                      <a:endParaRPr lang="en-US" altLang="zh-TW" sz="1300" b="1" dirty="0"/>
                    </a:p>
                  </a:txBody>
                  <a:tcPr marL="91459" marR="91459" marT="45727" marB="45727" anchor="ctr"/>
                </a:tc>
                <a:tc>
                  <a:txBody>
                    <a:bodyPr/>
                    <a:lstStyle/>
                    <a:p>
                      <a:pPr algn="just"/>
                      <a:r>
                        <a:rPr lang="en-US" altLang="zh-TW" sz="1300" u="sng" kern="1200" dirty="0">
                          <a:solidFill>
                            <a:schemeClr val="dk1"/>
                          </a:solidFill>
                          <a:latin typeface="+mn-lt"/>
                          <a:ea typeface="+mn-ea"/>
                          <a:cs typeface="+mn-cs"/>
                        </a:rPr>
                        <a:t>40mg</a:t>
                      </a:r>
                      <a:r>
                        <a:rPr lang="zh-TW" altLang="en-US" sz="1300" u="sng" kern="1200" dirty="0">
                          <a:solidFill>
                            <a:schemeClr val="dk1"/>
                          </a:solidFill>
                          <a:latin typeface="+mn-lt"/>
                          <a:ea typeface="+mn-ea"/>
                          <a:cs typeface="+mn-cs"/>
                        </a:rPr>
                        <a:t>單次投予</a:t>
                      </a:r>
                      <a:r>
                        <a:rPr lang="zh-TW" altLang="en-US" sz="1300" kern="1200" dirty="0">
                          <a:solidFill>
                            <a:schemeClr val="dk1"/>
                          </a:solidFill>
                          <a:latin typeface="+mn-lt"/>
                          <a:ea typeface="+mn-ea"/>
                          <a:cs typeface="+mn-cs"/>
                        </a:rPr>
                        <a:t>。 </a:t>
                      </a:r>
                      <a:r>
                        <a:rPr lang="en-US" altLang="zh-TW" sz="1300" kern="1200" dirty="0">
                          <a:solidFill>
                            <a:schemeClr val="dk1"/>
                          </a:solidFill>
                          <a:latin typeface="+mn-lt"/>
                          <a:ea typeface="+mn-ea"/>
                          <a:cs typeface="+mn-cs"/>
                        </a:rPr>
                        <a:t>80kg</a:t>
                      </a:r>
                      <a:r>
                        <a:rPr lang="zh-TW" altLang="en-US" sz="1300" kern="1200" dirty="0">
                          <a:solidFill>
                            <a:schemeClr val="dk1"/>
                          </a:solidFill>
                          <a:latin typeface="+mn-lt"/>
                          <a:ea typeface="+mn-ea"/>
                          <a:cs typeface="+mn-cs"/>
                        </a:rPr>
                        <a:t>上：</a:t>
                      </a:r>
                      <a:r>
                        <a:rPr lang="en-US" altLang="zh-TW" sz="1300" kern="1200" dirty="0">
                          <a:solidFill>
                            <a:schemeClr val="dk1"/>
                          </a:solidFill>
                          <a:latin typeface="+mn-lt"/>
                          <a:ea typeface="+mn-ea"/>
                          <a:cs typeface="+mn-cs"/>
                        </a:rPr>
                        <a:t>80mg </a:t>
                      </a:r>
                      <a:r>
                        <a:rPr lang="zh-TW" altLang="en-US" sz="1300" kern="1200" dirty="0">
                          <a:solidFill>
                            <a:schemeClr val="dk1"/>
                          </a:solidFill>
                          <a:latin typeface="+mn-lt"/>
                          <a:ea typeface="+mn-ea"/>
                          <a:cs typeface="+mn-cs"/>
                        </a:rPr>
                        <a:t>單次投予</a:t>
                      </a:r>
                      <a:endParaRPr lang="en-US" altLang="zh-TW" sz="1300" kern="1200" dirty="0">
                        <a:solidFill>
                          <a:schemeClr val="dk1"/>
                        </a:solidFill>
                        <a:latin typeface="+mn-lt"/>
                        <a:ea typeface="+mn-ea"/>
                        <a:cs typeface="+mn-cs"/>
                      </a:endParaRPr>
                    </a:p>
                  </a:txBody>
                  <a:tcPr marL="91459" marR="91459" marT="45727" marB="45727" anchor="ctr"/>
                </a:tc>
                <a:tc>
                  <a:txBody>
                    <a:bodyPr/>
                    <a:lstStyle/>
                    <a:p>
                      <a:pPr algn="just"/>
                      <a:r>
                        <a:rPr lang="zh-TW" altLang="en-US" sz="1300" dirty="0"/>
                        <a:t>每日</a:t>
                      </a:r>
                      <a:r>
                        <a:rPr lang="en-US" altLang="zh-TW" sz="1300" dirty="0"/>
                        <a:t>2</a:t>
                      </a:r>
                      <a:r>
                        <a:rPr lang="zh-TW" altLang="en-US" sz="1300" dirty="0"/>
                        <a:t>次，第</a:t>
                      </a:r>
                      <a:r>
                        <a:rPr lang="en-US" altLang="zh-TW" sz="1300" dirty="0"/>
                        <a:t>1</a:t>
                      </a:r>
                      <a:r>
                        <a:rPr lang="zh-TW" altLang="en-US" sz="1300" dirty="0"/>
                        <a:t>日每次服用 </a:t>
                      </a:r>
                      <a:r>
                        <a:rPr lang="en-US" altLang="zh-TW" sz="1300" dirty="0"/>
                        <a:t>1600mg</a:t>
                      </a:r>
                      <a:r>
                        <a:rPr lang="zh-TW" altLang="en-US" sz="1300" dirty="0"/>
                        <a:t>。第</a:t>
                      </a:r>
                      <a:r>
                        <a:rPr lang="en-US" altLang="zh-TW" sz="1300" dirty="0"/>
                        <a:t>2</a:t>
                      </a:r>
                      <a:r>
                        <a:rPr lang="zh-TW" altLang="en-US" sz="1300" dirty="0"/>
                        <a:t>日起每次服用</a:t>
                      </a:r>
                      <a:r>
                        <a:rPr lang="en-US" altLang="zh-TW" sz="1300" dirty="0"/>
                        <a:t>600mg</a:t>
                      </a:r>
                      <a:r>
                        <a:rPr lang="zh-TW" altLang="en-US" sz="1300" dirty="0"/>
                        <a:t>，共</a:t>
                      </a:r>
                      <a:r>
                        <a:rPr lang="en-US" altLang="zh-TW" sz="1300" dirty="0"/>
                        <a:t>5</a:t>
                      </a:r>
                      <a:r>
                        <a:rPr lang="zh-TW" altLang="en-US" sz="1300" dirty="0"/>
                        <a:t>日</a:t>
                      </a:r>
                      <a:endParaRPr lang="en-US" altLang="zh-TW" sz="1300" b="1" dirty="0"/>
                    </a:p>
                  </a:txBody>
                  <a:tcPr marL="91459" marR="91459" marT="45727" marB="45727" anchor="ctr"/>
                </a:tc>
                <a:extLst>
                  <a:ext uri="{0D108BD9-81ED-4DB2-BD59-A6C34878D82A}">
                    <a16:rowId xmlns:a16="http://schemas.microsoft.com/office/drawing/2014/main" val="10005"/>
                  </a:ext>
                </a:extLst>
              </a:tr>
              <a:tr h="200738">
                <a:tc>
                  <a:txBody>
                    <a:bodyPr/>
                    <a:lstStyle/>
                    <a:p>
                      <a:pPr algn="ctr"/>
                      <a:r>
                        <a:rPr lang="zh-TW" altLang="en-US" sz="1200" dirty="0"/>
                        <a:t>小兒是否需調整劑量</a:t>
                      </a:r>
                      <a:endParaRPr lang="zh-TW" altLang="en-US" sz="1200" b="1" dirty="0"/>
                    </a:p>
                  </a:txBody>
                  <a:tcPr marL="91459" marR="91459" marT="45727" marB="45727" anchor="ctr"/>
                </a:tc>
                <a:tc>
                  <a:txBody>
                    <a:bodyPr/>
                    <a:lstStyle/>
                    <a:p>
                      <a:r>
                        <a:rPr lang="zh-TW" altLang="en-US" sz="1300" dirty="0"/>
                        <a:t>是</a:t>
                      </a:r>
                      <a:endParaRPr lang="zh-TW" altLang="en-US" sz="1300" b="1" dirty="0"/>
                    </a:p>
                  </a:txBody>
                  <a:tcPr marL="91459" marR="91459" marT="45727" marB="45727" anchor="ctr"/>
                </a:tc>
                <a:tc>
                  <a:txBody>
                    <a:bodyPr/>
                    <a:lstStyle/>
                    <a:p>
                      <a:r>
                        <a:rPr lang="zh-TW" altLang="en-US" sz="1300" dirty="0"/>
                        <a:t>否</a:t>
                      </a:r>
                      <a:endParaRPr lang="zh-TW" altLang="en-US" sz="1300" b="1" dirty="0"/>
                    </a:p>
                  </a:txBody>
                  <a:tcPr marL="91459" marR="91459" marT="45727" marB="45727" anchor="ctr"/>
                </a:tc>
                <a:tc>
                  <a:txBody>
                    <a:bodyPr/>
                    <a:lstStyle/>
                    <a:p>
                      <a:r>
                        <a:rPr lang="zh-TW" altLang="en-US" sz="1300" dirty="0"/>
                        <a:t>是</a:t>
                      </a:r>
                      <a:endParaRPr lang="zh-TW" altLang="en-US" sz="1300" b="1" dirty="0"/>
                    </a:p>
                  </a:txBody>
                  <a:tcPr marL="91459" marR="91459" marT="45727" marB="45727" anchor="ctr"/>
                </a:tc>
                <a:tc>
                  <a:txBody>
                    <a:bodyPr/>
                    <a:lstStyle/>
                    <a:p>
                      <a:r>
                        <a:rPr lang="zh-TW" altLang="en-US" sz="1300" kern="1200" dirty="0">
                          <a:solidFill>
                            <a:schemeClr val="dk1"/>
                          </a:solidFill>
                          <a:latin typeface="+mn-lt"/>
                          <a:ea typeface="+mn-ea"/>
                          <a:cs typeface="+mn-cs"/>
                        </a:rPr>
                        <a:t>是</a:t>
                      </a:r>
                    </a:p>
                  </a:txBody>
                  <a:tcPr marL="91459" marR="91459" marT="45727" marB="45727" anchor="ctr"/>
                </a:tc>
                <a:tc>
                  <a:txBody>
                    <a:bodyPr/>
                    <a:lstStyle/>
                    <a:p>
                      <a:r>
                        <a:rPr lang="zh-TW" altLang="en-US" sz="1300" dirty="0"/>
                        <a:t>本藥劑具致畸胎性，禁使用於孕婦、兒童</a:t>
                      </a:r>
                      <a:endParaRPr lang="zh-TW" altLang="en-US" sz="1300" b="1" dirty="0"/>
                    </a:p>
                  </a:txBody>
                  <a:tcPr marL="91459" marR="91459" marT="45727" marB="45727" anchor="ctr"/>
                </a:tc>
                <a:extLst>
                  <a:ext uri="{0D108BD9-81ED-4DB2-BD59-A6C34878D82A}">
                    <a16:rowId xmlns:a16="http://schemas.microsoft.com/office/drawing/2014/main" val="10006"/>
                  </a:ext>
                </a:extLst>
              </a:tr>
              <a:tr h="518194">
                <a:tc>
                  <a:txBody>
                    <a:bodyPr/>
                    <a:lstStyle/>
                    <a:p>
                      <a:pPr algn="ctr"/>
                      <a:r>
                        <a:rPr lang="zh-TW" altLang="en-US" sz="1200" dirty="0"/>
                        <a:t>腎功能不佳是否需調整</a:t>
                      </a:r>
                      <a:endParaRPr lang="zh-TW" altLang="en-US" sz="1200" b="1" dirty="0"/>
                    </a:p>
                  </a:txBody>
                  <a:tcPr marL="91459" marR="91459" marT="45727" marB="45727" anchor="ctr"/>
                </a:tc>
                <a:tc>
                  <a:txBody>
                    <a:bodyPr/>
                    <a:lstStyle/>
                    <a:p>
                      <a:r>
                        <a:rPr lang="zh-TW" altLang="en-US" sz="1200" dirty="0"/>
                        <a:t>是</a:t>
                      </a:r>
                      <a:endParaRPr lang="zh-TW" altLang="en-US" sz="1200" b="1" dirty="0"/>
                    </a:p>
                  </a:txBody>
                  <a:tcPr marL="91459" marR="91459" marT="45727" marB="45727" anchor="ctr"/>
                </a:tc>
                <a:tc>
                  <a:txBody>
                    <a:bodyPr/>
                    <a:lstStyle/>
                    <a:p>
                      <a:r>
                        <a:rPr lang="zh-TW" altLang="en-US" sz="1200" dirty="0"/>
                        <a:t>否</a:t>
                      </a:r>
                      <a:endParaRPr lang="zh-TW" altLang="en-US" sz="1200" b="1" dirty="0"/>
                    </a:p>
                  </a:txBody>
                  <a:tcPr marL="91459" marR="91459" marT="45727" marB="45727" anchor="ctr"/>
                </a:tc>
                <a:tc>
                  <a:txBody>
                    <a:bodyPr/>
                    <a:lstStyle/>
                    <a:p>
                      <a:r>
                        <a:rPr lang="zh-TW" altLang="en-US" sz="1200" dirty="0"/>
                        <a:t>是</a:t>
                      </a:r>
                      <a:endParaRPr lang="zh-TW" altLang="en-US" sz="1200" b="1" dirty="0"/>
                    </a:p>
                  </a:txBody>
                  <a:tcPr marL="91459" marR="91459" marT="45727" marB="4572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dk1"/>
                          </a:solidFill>
                          <a:latin typeface="+mn-lt"/>
                          <a:ea typeface="+mn-ea"/>
                          <a:cs typeface="+mn-cs"/>
                        </a:rPr>
                        <a:t>否</a:t>
                      </a:r>
                      <a:endParaRPr lang="en-US" altLang="zh-TW" sz="12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dk1"/>
                          </a:solidFill>
                          <a:latin typeface="+mn-lt"/>
                          <a:ea typeface="+mn-ea"/>
                          <a:cs typeface="+mn-cs"/>
                        </a:rPr>
                        <a:t>50 mL/min</a:t>
                      </a:r>
                      <a:r>
                        <a:rPr lang="zh-TW" altLang="en-US" sz="1200" kern="1200" dirty="0">
                          <a:solidFill>
                            <a:schemeClr val="dk1"/>
                          </a:solidFill>
                          <a:latin typeface="+mn-lt"/>
                          <a:ea typeface="+mn-ea"/>
                          <a:cs typeface="+mn-cs"/>
                        </a:rPr>
                        <a:t>以下： 未有資料</a:t>
                      </a:r>
                    </a:p>
                  </a:txBody>
                  <a:tcPr marL="91459" marR="91459" marT="45727" marB="4572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dk1"/>
                          </a:solidFill>
                          <a:latin typeface="+mn-lt"/>
                          <a:ea typeface="+mn-ea"/>
                          <a:cs typeface="+mn-cs"/>
                        </a:rPr>
                        <a:t>否</a:t>
                      </a:r>
                      <a:endParaRPr lang="en-US" altLang="zh-TW" sz="12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dk1"/>
                          </a:solidFill>
                          <a:latin typeface="+mn-lt"/>
                          <a:ea typeface="+mn-ea"/>
                          <a:cs typeface="+mn-cs"/>
                        </a:rPr>
                        <a:t>腎功能不佳未有資料</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a:p>
                  </a:txBody>
                  <a:tcPr marL="91459" marR="91459" marT="45727" marB="45727" anchor="ctr"/>
                </a:tc>
                <a:extLst>
                  <a:ext uri="{0D108BD9-81ED-4DB2-BD59-A6C34878D82A}">
                    <a16:rowId xmlns:a16="http://schemas.microsoft.com/office/drawing/2014/main" val="10007"/>
                  </a:ext>
                </a:extLst>
              </a:tr>
              <a:tr h="1325879">
                <a:tc>
                  <a:txBody>
                    <a:bodyPr/>
                    <a:lstStyle/>
                    <a:p>
                      <a:pPr algn="ctr"/>
                      <a:r>
                        <a:rPr lang="zh-TW" altLang="en-US" sz="1400" dirty="0"/>
                        <a:t>備註</a:t>
                      </a:r>
                      <a:endParaRPr lang="zh-TW" altLang="en-US" sz="1400" b="1" dirty="0"/>
                    </a:p>
                  </a:txBody>
                  <a:tcPr marL="91459" marR="91459" marT="45727" marB="45727" anchor="ctr"/>
                </a:tc>
                <a:tc>
                  <a:txBody>
                    <a:bodyPr/>
                    <a:lstStyle/>
                    <a:p>
                      <a:r>
                        <a:rPr lang="zh-TW" altLang="en-US" sz="1300" dirty="0"/>
                        <a:t>可能出現輕微噁心及嘔吐，未成年病患需注意神經精神症狀</a:t>
                      </a:r>
                      <a:endParaRPr lang="en-US" altLang="zh-TW" sz="1300" dirty="0"/>
                    </a:p>
                    <a:p>
                      <a:endParaRPr lang="en-US" altLang="zh-TW" sz="1300" b="1" dirty="0"/>
                    </a:p>
                    <a:p>
                      <a:r>
                        <a:rPr lang="zh-TW" altLang="en-US" sz="1300" b="1" dirty="0"/>
                        <a:t>自費 </a:t>
                      </a:r>
                      <a:r>
                        <a:rPr lang="en-US" altLang="zh-TW" sz="1300" b="1" dirty="0"/>
                        <a:t>114</a:t>
                      </a:r>
                      <a:r>
                        <a:rPr lang="zh-TW" altLang="en-US" sz="1300" b="1" dirty="0"/>
                        <a:t>元</a:t>
                      </a:r>
                      <a:r>
                        <a:rPr lang="en-US" altLang="zh-TW" sz="1300" b="1" dirty="0"/>
                        <a:t>/</a:t>
                      </a:r>
                      <a:r>
                        <a:rPr lang="zh-TW" altLang="en-US" sz="1300" b="1" dirty="0"/>
                        <a:t>顆</a:t>
                      </a:r>
                    </a:p>
                  </a:txBody>
                  <a:tcPr marL="91459" marR="91459" marT="45727" marB="45727" anchor="ctr"/>
                </a:tc>
                <a:tc>
                  <a:txBody>
                    <a:bodyPr/>
                    <a:lstStyle/>
                    <a:p>
                      <a:r>
                        <a:rPr lang="zh-TW" altLang="en-US" sz="1300" dirty="0"/>
                        <a:t>用於慢性呼吸系統病患時需特別注意支氣管痙攣及呼吸困難等</a:t>
                      </a:r>
                      <a:endParaRPr lang="zh-TW" altLang="en-US" sz="1300" b="1" dirty="0"/>
                    </a:p>
                  </a:txBody>
                  <a:tcPr marL="91459" marR="91459" marT="45727" marB="45727" anchor="ctr"/>
                </a:tc>
                <a:tc>
                  <a:txBody>
                    <a:bodyPr/>
                    <a:lstStyle/>
                    <a:p>
                      <a:r>
                        <a:rPr lang="zh-TW" altLang="en-US" sz="1300" kern="1200" dirty="0">
                          <a:solidFill>
                            <a:schemeClr val="dk1"/>
                          </a:solidFill>
                          <a:latin typeface="+mn-lt"/>
                          <a:ea typeface="+mn-ea"/>
                          <a:cs typeface="+mn-cs"/>
                        </a:rPr>
                        <a:t>公費使用僅提供新型</a:t>
                      </a:r>
                      <a:r>
                        <a:rPr lang="en-US" altLang="zh-TW" sz="1300" kern="1200" dirty="0">
                          <a:solidFill>
                            <a:schemeClr val="dk1"/>
                          </a:solidFill>
                          <a:latin typeface="+mn-lt"/>
                          <a:ea typeface="+mn-ea"/>
                          <a:cs typeface="+mn-cs"/>
                        </a:rPr>
                        <a:t>A</a:t>
                      </a:r>
                      <a:r>
                        <a:rPr lang="zh-TW" altLang="en-US" sz="1300" kern="1200" dirty="0">
                          <a:solidFill>
                            <a:schemeClr val="dk1"/>
                          </a:solidFill>
                          <a:latin typeface="+mn-lt"/>
                          <a:ea typeface="+mn-ea"/>
                          <a:cs typeface="+mn-cs"/>
                        </a:rPr>
                        <a:t>型流感通報病例使用</a:t>
                      </a:r>
                      <a:endParaRPr lang="en-US" altLang="zh-TW" sz="1300" kern="1200" dirty="0">
                        <a:solidFill>
                          <a:schemeClr val="dk1"/>
                        </a:solidFill>
                        <a:latin typeface="+mn-lt"/>
                        <a:ea typeface="+mn-ea"/>
                        <a:cs typeface="+mn-cs"/>
                      </a:endParaRPr>
                    </a:p>
                    <a:p>
                      <a:endParaRPr lang="en-US" altLang="zh-TW" sz="1300" kern="1200" dirty="0">
                        <a:solidFill>
                          <a:schemeClr val="dk1"/>
                        </a:solidFill>
                        <a:latin typeface="+mn-lt"/>
                        <a:ea typeface="+mn-ea"/>
                        <a:cs typeface="+mn-cs"/>
                      </a:endParaRPr>
                    </a:p>
                    <a:p>
                      <a:r>
                        <a:rPr lang="zh-TW" altLang="en-US" sz="1300" b="1" kern="1200" dirty="0">
                          <a:solidFill>
                            <a:schemeClr val="dk1"/>
                          </a:solidFill>
                          <a:latin typeface="+mn-lt"/>
                          <a:ea typeface="+mn-ea"/>
                          <a:cs typeface="+mn-cs"/>
                        </a:rPr>
                        <a:t>自費使用 </a:t>
                      </a:r>
                      <a:r>
                        <a:rPr lang="en-US" altLang="zh-TW" sz="1300" b="1" kern="1200" dirty="0">
                          <a:solidFill>
                            <a:schemeClr val="dk1"/>
                          </a:solidFill>
                          <a:latin typeface="+mn-lt"/>
                          <a:ea typeface="+mn-ea"/>
                          <a:cs typeface="+mn-cs"/>
                        </a:rPr>
                        <a:t>(1760</a:t>
                      </a:r>
                      <a:r>
                        <a:rPr lang="zh-TW" altLang="en-US" sz="1300" b="1" kern="1200" dirty="0">
                          <a:solidFill>
                            <a:schemeClr val="dk1"/>
                          </a:solidFill>
                          <a:latin typeface="+mn-lt"/>
                          <a:ea typeface="+mn-ea"/>
                          <a:cs typeface="+mn-cs"/>
                        </a:rPr>
                        <a:t>元</a:t>
                      </a:r>
                      <a:r>
                        <a:rPr lang="en-US" altLang="zh-TW" sz="1300" b="1" kern="1200" dirty="0">
                          <a:solidFill>
                            <a:schemeClr val="dk1"/>
                          </a:solidFill>
                          <a:latin typeface="+mn-lt"/>
                          <a:ea typeface="+mn-ea"/>
                          <a:cs typeface="+mn-cs"/>
                        </a:rPr>
                        <a:t>/</a:t>
                      </a:r>
                      <a:r>
                        <a:rPr lang="zh-TW" altLang="en-US" sz="1300" b="1" kern="1200" dirty="0">
                          <a:solidFill>
                            <a:schemeClr val="dk1"/>
                          </a:solidFill>
                          <a:latin typeface="+mn-lt"/>
                          <a:ea typeface="+mn-ea"/>
                          <a:cs typeface="+mn-cs"/>
                        </a:rPr>
                        <a:t>劑</a:t>
                      </a:r>
                      <a:r>
                        <a:rPr lang="en-US" altLang="zh-TW" sz="1300" b="1" kern="1200" dirty="0">
                          <a:solidFill>
                            <a:schemeClr val="dk1"/>
                          </a:solidFill>
                          <a:latin typeface="+mn-lt"/>
                          <a:ea typeface="+mn-ea"/>
                          <a:cs typeface="+mn-cs"/>
                        </a:rPr>
                        <a:t>)</a:t>
                      </a:r>
                      <a:endParaRPr lang="zh-TW" altLang="en-US" sz="1300" b="1" kern="1200" dirty="0">
                        <a:solidFill>
                          <a:schemeClr val="dk1"/>
                        </a:solidFill>
                        <a:latin typeface="+mn-lt"/>
                        <a:ea typeface="+mn-ea"/>
                        <a:cs typeface="+mn-cs"/>
                      </a:endParaRPr>
                    </a:p>
                  </a:txBody>
                  <a:tcPr marL="91459" marR="91459" marT="45727" marB="4572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kern="1200" dirty="0">
                          <a:solidFill>
                            <a:schemeClr val="dk1"/>
                          </a:solidFill>
                          <a:latin typeface="+mn-lt"/>
                          <a:ea typeface="+mn-ea"/>
                          <a:cs typeface="+mn-cs"/>
                        </a:rPr>
                        <a:t>避免與乳製品、 含多價陽離子緩瀉劑、制酸劑併服</a:t>
                      </a:r>
                      <a:endParaRPr lang="en-US" altLang="zh-TW" sz="13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300" b="1"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b="1" kern="1200" dirty="0">
                          <a:solidFill>
                            <a:schemeClr val="dk1"/>
                          </a:solidFill>
                          <a:latin typeface="+mn-lt"/>
                          <a:ea typeface="+mn-ea"/>
                          <a:cs typeface="+mn-cs"/>
                        </a:rPr>
                        <a:t>自費使用 </a:t>
                      </a:r>
                      <a:endParaRPr lang="en-US" altLang="zh-TW" sz="1300" b="1"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300" kern="1200" dirty="0">
                          <a:solidFill>
                            <a:schemeClr val="dk1"/>
                          </a:solidFill>
                          <a:latin typeface="+mn-lt"/>
                          <a:ea typeface="+mn-ea"/>
                          <a:cs typeface="+mn-cs"/>
                        </a:rPr>
                        <a:t>(960</a:t>
                      </a:r>
                      <a:r>
                        <a:rPr lang="zh-TW" altLang="en-US" sz="1300" kern="1200" dirty="0">
                          <a:solidFill>
                            <a:schemeClr val="dk1"/>
                          </a:solidFill>
                          <a:latin typeface="+mn-lt"/>
                          <a:ea typeface="+mn-ea"/>
                          <a:cs typeface="+mn-cs"/>
                        </a:rPr>
                        <a:t>元</a:t>
                      </a:r>
                      <a:r>
                        <a:rPr lang="en-US" altLang="zh-TW" sz="1300" kern="1200" dirty="0">
                          <a:solidFill>
                            <a:schemeClr val="dk1"/>
                          </a:solidFill>
                          <a:latin typeface="+mn-lt"/>
                          <a:ea typeface="+mn-ea"/>
                          <a:cs typeface="+mn-cs"/>
                        </a:rPr>
                        <a:t>/</a:t>
                      </a:r>
                      <a:r>
                        <a:rPr lang="zh-TW" altLang="en-US" sz="1300" kern="1200" dirty="0">
                          <a:solidFill>
                            <a:schemeClr val="dk1"/>
                          </a:solidFill>
                          <a:latin typeface="+mn-lt"/>
                          <a:ea typeface="+mn-ea"/>
                          <a:cs typeface="+mn-cs"/>
                        </a:rPr>
                        <a:t>顆</a:t>
                      </a:r>
                      <a:r>
                        <a:rPr lang="en-US" altLang="zh-TW" sz="1300" kern="1200" dirty="0">
                          <a:solidFill>
                            <a:schemeClr val="dk1"/>
                          </a:solidFill>
                          <a:latin typeface="+mn-lt"/>
                          <a:ea typeface="+mn-ea"/>
                          <a:cs typeface="+mn-cs"/>
                        </a:rPr>
                        <a:t>)</a:t>
                      </a:r>
                      <a:endParaRPr lang="zh-TW" altLang="en-US" sz="1300" kern="1200" dirty="0">
                        <a:solidFill>
                          <a:schemeClr val="dk1"/>
                        </a:solidFill>
                        <a:latin typeface="+mn-lt"/>
                        <a:ea typeface="+mn-ea"/>
                        <a:cs typeface="+mn-cs"/>
                      </a:endParaRPr>
                    </a:p>
                  </a:txBody>
                  <a:tcPr marL="91459" marR="91459" marT="45727" marB="4572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kern="1200" dirty="0">
                          <a:solidFill>
                            <a:schemeClr val="dk1"/>
                          </a:solidFill>
                          <a:latin typeface="+mn-lt"/>
                          <a:ea typeface="+mn-ea"/>
                          <a:cs typeface="+mn-cs"/>
                        </a:rPr>
                        <a:t>無我國藥物許可證，提供新型</a:t>
                      </a:r>
                      <a:r>
                        <a:rPr lang="en-US" altLang="zh-TW" sz="1300" kern="1200" dirty="0">
                          <a:solidFill>
                            <a:schemeClr val="dk1"/>
                          </a:solidFill>
                          <a:latin typeface="+mn-lt"/>
                          <a:ea typeface="+mn-ea"/>
                          <a:cs typeface="+mn-cs"/>
                        </a:rPr>
                        <a:t>A</a:t>
                      </a:r>
                      <a:r>
                        <a:rPr lang="zh-TW" altLang="en-US" sz="1300" kern="1200" dirty="0">
                          <a:solidFill>
                            <a:schemeClr val="dk1"/>
                          </a:solidFill>
                          <a:latin typeface="+mn-lt"/>
                          <a:ea typeface="+mn-ea"/>
                          <a:cs typeface="+mn-cs"/>
                        </a:rPr>
                        <a:t>型流感通報病例使用需經醫療網指揮官同意</a:t>
                      </a:r>
                    </a:p>
                  </a:txBody>
                  <a:tcPr marL="91459" marR="91459" marT="45727" marB="45727"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3338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4BDF1B6-EFD9-4C8F-9CB9-C42ECC161CCC}"/>
              </a:ext>
            </a:extLst>
          </p:cNvPr>
          <p:cNvPicPr>
            <a:picLocks noChangeAspect="1"/>
          </p:cNvPicPr>
          <p:nvPr/>
        </p:nvPicPr>
        <p:blipFill rotWithShape="1">
          <a:blip r:embed="rId2">
            <a:extLst>
              <a:ext uri="{28A0092B-C50C-407E-A947-70E740481C1C}">
                <a14:useLocalDpi xmlns:a14="http://schemas.microsoft.com/office/drawing/2010/main" val="0"/>
              </a:ext>
            </a:extLst>
          </a:blip>
          <a:srcRect t="5915"/>
          <a:stretch/>
        </p:blipFill>
        <p:spPr>
          <a:xfrm>
            <a:off x="791936" y="1103118"/>
            <a:ext cx="8131629" cy="5434521"/>
          </a:xfrm>
          <a:prstGeom prst="rect">
            <a:avLst/>
          </a:prstGeom>
        </p:spPr>
      </p:pic>
      <p:sp>
        <p:nvSpPr>
          <p:cNvPr id="6" name="標題 1">
            <a:extLst>
              <a:ext uri="{FF2B5EF4-FFF2-40B4-BE49-F238E27FC236}">
                <a16:creationId xmlns:a16="http://schemas.microsoft.com/office/drawing/2014/main" id="{600A2232-6120-4DFD-8137-2750C8C8B491}"/>
              </a:ext>
            </a:extLst>
          </p:cNvPr>
          <p:cNvSpPr txBox="1">
            <a:spLocks/>
          </p:cNvSpPr>
          <p:nvPr/>
        </p:nvSpPr>
        <p:spPr>
          <a:xfrm>
            <a:off x="616373" y="156430"/>
            <a:ext cx="7704667" cy="85555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zh-TW" altLang="en-US" b="1" dirty="0"/>
              <a:t>抗流感藥物機轉</a:t>
            </a:r>
          </a:p>
        </p:txBody>
      </p:sp>
      <p:sp>
        <p:nvSpPr>
          <p:cNvPr id="7" name="矩形 6">
            <a:extLst>
              <a:ext uri="{FF2B5EF4-FFF2-40B4-BE49-F238E27FC236}">
                <a16:creationId xmlns:a16="http://schemas.microsoft.com/office/drawing/2014/main" id="{693837C9-A434-443E-BEB3-8C4D62B20A3D}"/>
              </a:ext>
            </a:extLst>
          </p:cNvPr>
          <p:cNvSpPr/>
          <p:nvPr/>
        </p:nvSpPr>
        <p:spPr>
          <a:xfrm>
            <a:off x="3526970" y="6537639"/>
            <a:ext cx="5902779" cy="276999"/>
          </a:xfrm>
          <a:prstGeom prst="rect">
            <a:avLst/>
          </a:prstGeom>
        </p:spPr>
        <p:txBody>
          <a:bodyPr wrap="square">
            <a:spAutoFit/>
          </a:bodyPr>
          <a:lstStyle/>
          <a:p>
            <a:r>
              <a:rPr lang="en-US" altLang="zh-TW" sz="1200" dirty="0">
                <a:solidFill>
                  <a:schemeClr val="bg1">
                    <a:lumMod val="75000"/>
                  </a:schemeClr>
                </a:solidFill>
              </a:rPr>
              <a:t>Pharmacology &amp; Therapeutics 209(2020)107512</a:t>
            </a:r>
            <a:endParaRPr lang="zh-TW" altLang="en-US" sz="1200" dirty="0">
              <a:solidFill>
                <a:schemeClr val="bg1">
                  <a:lumMod val="75000"/>
                </a:schemeClr>
              </a:solidFill>
            </a:endParaRPr>
          </a:p>
        </p:txBody>
      </p:sp>
      <p:sp>
        <p:nvSpPr>
          <p:cNvPr id="8" name="矩形 7">
            <a:extLst>
              <a:ext uri="{FF2B5EF4-FFF2-40B4-BE49-F238E27FC236}">
                <a16:creationId xmlns:a16="http://schemas.microsoft.com/office/drawing/2014/main" id="{F951AC78-FD34-46F0-BCB3-EB89F9C4A042}"/>
              </a:ext>
            </a:extLst>
          </p:cNvPr>
          <p:cNvSpPr/>
          <p:nvPr/>
        </p:nvSpPr>
        <p:spPr>
          <a:xfrm>
            <a:off x="14995" y="3300250"/>
            <a:ext cx="1903085" cy="307777"/>
          </a:xfrm>
          <a:prstGeom prst="rect">
            <a:avLst/>
          </a:prstGeom>
          <a:solidFill>
            <a:schemeClr val="bg1">
              <a:lumMod val="85000"/>
            </a:schemeClr>
          </a:solidFill>
        </p:spPr>
        <p:txBody>
          <a:bodyPr wrap="none">
            <a:spAutoFit/>
          </a:bodyPr>
          <a:lstStyle/>
          <a:p>
            <a:pPr>
              <a:buClr>
                <a:schemeClr val="tx1">
                  <a:lumMod val="65000"/>
                </a:schemeClr>
              </a:buClr>
              <a:defRPr/>
            </a:pPr>
            <a:r>
              <a:rPr lang="en-US" altLang="zh-TW" sz="1400" b="1" dirty="0"/>
              <a:t>M2 protein inhibitor </a:t>
            </a:r>
          </a:p>
        </p:txBody>
      </p:sp>
      <p:sp>
        <p:nvSpPr>
          <p:cNvPr id="9" name="矩形 8">
            <a:extLst>
              <a:ext uri="{FF2B5EF4-FFF2-40B4-BE49-F238E27FC236}">
                <a16:creationId xmlns:a16="http://schemas.microsoft.com/office/drawing/2014/main" id="{F6C44978-B47F-48C2-B622-0E122311E238}"/>
              </a:ext>
            </a:extLst>
          </p:cNvPr>
          <p:cNvSpPr/>
          <p:nvPr/>
        </p:nvSpPr>
        <p:spPr>
          <a:xfrm>
            <a:off x="6751793" y="2705491"/>
            <a:ext cx="2392207" cy="523220"/>
          </a:xfrm>
          <a:prstGeom prst="rect">
            <a:avLst/>
          </a:prstGeom>
          <a:solidFill>
            <a:schemeClr val="bg1">
              <a:lumMod val="85000"/>
            </a:schemeClr>
          </a:solidFill>
        </p:spPr>
        <p:txBody>
          <a:bodyPr wrap="square">
            <a:spAutoFit/>
          </a:bodyPr>
          <a:lstStyle/>
          <a:p>
            <a:pPr>
              <a:buClr>
                <a:schemeClr val="tx1">
                  <a:lumMod val="65000"/>
                </a:schemeClr>
              </a:buClr>
              <a:defRPr/>
            </a:pPr>
            <a:r>
              <a:rPr lang="en-US" altLang="zh-TW" sz="1400" b="1" dirty="0"/>
              <a:t>Neuraminidase inhibitor</a:t>
            </a:r>
          </a:p>
          <a:p>
            <a:pPr>
              <a:buClr>
                <a:schemeClr val="tx1">
                  <a:lumMod val="65000"/>
                </a:schemeClr>
              </a:buClr>
              <a:defRPr/>
            </a:pPr>
            <a:r>
              <a:rPr lang="en-US" altLang="zh-TW" sz="1400" b="1" dirty="0"/>
              <a:t> </a:t>
            </a:r>
          </a:p>
        </p:txBody>
      </p:sp>
      <p:sp>
        <p:nvSpPr>
          <p:cNvPr id="10" name="矩形 9">
            <a:extLst>
              <a:ext uri="{FF2B5EF4-FFF2-40B4-BE49-F238E27FC236}">
                <a16:creationId xmlns:a16="http://schemas.microsoft.com/office/drawing/2014/main" id="{1E84F2DF-F76A-4DE7-97E2-21F1CD91A83D}"/>
              </a:ext>
            </a:extLst>
          </p:cNvPr>
          <p:cNvSpPr/>
          <p:nvPr/>
        </p:nvSpPr>
        <p:spPr>
          <a:xfrm>
            <a:off x="4000298" y="4421509"/>
            <a:ext cx="3129126" cy="307777"/>
          </a:xfrm>
          <a:prstGeom prst="rect">
            <a:avLst/>
          </a:prstGeom>
          <a:solidFill>
            <a:schemeClr val="bg1">
              <a:lumMod val="85000"/>
            </a:schemeClr>
          </a:solidFill>
        </p:spPr>
        <p:txBody>
          <a:bodyPr wrap="none">
            <a:spAutoFit/>
          </a:bodyPr>
          <a:lstStyle/>
          <a:p>
            <a:pPr>
              <a:buClr>
                <a:schemeClr val="tx1">
                  <a:lumMod val="65000"/>
                </a:schemeClr>
              </a:buClr>
              <a:defRPr/>
            </a:pPr>
            <a:r>
              <a:rPr lang="en-US" altLang="zh-TW" sz="1400" b="1" dirty="0"/>
              <a:t>RNA acidic endonuclease inhibitor</a:t>
            </a:r>
          </a:p>
        </p:txBody>
      </p:sp>
      <p:sp>
        <p:nvSpPr>
          <p:cNvPr id="11" name="矩形 10">
            <a:extLst>
              <a:ext uri="{FF2B5EF4-FFF2-40B4-BE49-F238E27FC236}">
                <a16:creationId xmlns:a16="http://schemas.microsoft.com/office/drawing/2014/main" id="{CDDC20BF-A7FF-40C5-9EF8-094032224630}"/>
              </a:ext>
            </a:extLst>
          </p:cNvPr>
          <p:cNvSpPr/>
          <p:nvPr/>
        </p:nvSpPr>
        <p:spPr>
          <a:xfrm>
            <a:off x="2577051" y="3199753"/>
            <a:ext cx="1612686" cy="523220"/>
          </a:xfrm>
          <a:prstGeom prst="rect">
            <a:avLst/>
          </a:prstGeom>
          <a:solidFill>
            <a:schemeClr val="bg1">
              <a:lumMod val="85000"/>
            </a:schemeClr>
          </a:solidFill>
        </p:spPr>
        <p:txBody>
          <a:bodyPr wrap="none">
            <a:spAutoFit/>
          </a:bodyPr>
          <a:lstStyle/>
          <a:p>
            <a:r>
              <a:rPr lang="en-US" altLang="zh-TW" sz="1400" b="1" dirty="0"/>
              <a:t>RNA polymerase</a:t>
            </a:r>
          </a:p>
          <a:p>
            <a:r>
              <a:rPr lang="en-US" altLang="zh-TW" sz="1400" b="1" dirty="0"/>
              <a:t> inhibitor</a:t>
            </a:r>
            <a:endParaRPr lang="zh-TW" altLang="en-US" sz="1400" b="1" dirty="0"/>
          </a:p>
        </p:txBody>
      </p:sp>
    </p:spTree>
    <p:extLst>
      <p:ext uri="{BB962C8B-B14F-4D97-AF65-F5344CB8AC3E}">
        <p14:creationId xmlns:p14="http://schemas.microsoft.com/office/powerpoint/2010/main" val="3335136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E5107FA-4518-454E-8479-680E52468B9B}"/>
              </a:ext>
            </a:extLst>
          </p:cNvPr>
          <p:cNvPicPr>
            <a:picLocks noChangeAspect="1"/>
          </p:cNvPicPr>
          <p:nvPr/>
        </p:nvPicPr>
        <p:blipFill rotWithShape="1">
          <a:blip r:embed="rId2"/>
          <a:srcRect l="7500" t="12714" r="9018" b="12714"/>
          <a:stretch/>
        </p:blipFill>
        <p:spPr>
          <a:xfrm>
            <a:off x="0" y="685800"/>
            <a:ext cx="8745014" cy="4882243"/>
          </a:xfrm>
          <a:prstGeom prst="rect">
            <a:avLst/>
          </a:prstGeom>
        </p:spPr>
      </p:pic>
      <p:grpSp>
        <p:nvGrpSpPr>
          <p:cNvPr id="7" name="群組 6">
            <a:extLst>
              <a:ext uri="{FF2B5EF4-FFF2-40B4-BE49-F238E27FC236}">
                <a16:creationId xmlns:a16="http://schemas.microsoft.com/office/drawing/2014/main" id="{FC08EDB4-AA0B-429F-9E73-4866C3D2CDEE}"/>
              </a:ext>
            </a:extLst>
          </p:cNvPr>
          <p:cNvGrpSpPr/>
          <p:nvPr/>
        </p:nvGrpSpPr>
        <p:grpSpPr>
          <a:xfrm>
            <a:off x="3657600" y="373516"/>
            <a:ext cx="5183651" cy="6002791"/>
            <a:chOff x="3254788" y="314325"/>
            <a:chExt cx="5586463" cy="6119078"/>
          </a:xfrm>
        </p:grpSpPr>
        <p:pic>
          <p:nvPicPr>
            <p:cNvPr id="5" name="圖片 4">
              <a:extLst>
                <a:ext uri="{FF2B5EF4-FFF2-40B4-BE49-F238E27FC236}">
                  <a16:creationId xmlns:a16="http://schemas.microsoft.com/office/drawing/2014/main" id="{5BF2C1A0-2352-4E9F-B473-4E2696B5D9D4}"/>
                </a:ext>
              </a:extLst>
            </p:cNvPr>
            <p:cNvPicPr>
              <a:picLocks noChangeAspect="1"/>
            </p:cNvPicPr>
            <p:nvPr/>
          </p:nvPicPr>
          <p:blipFill rotWithShape="1">
            <a:blip r:embed="rId3"/>
            <a:srcRect l="27411" t="13144" r="27589" b="7992"/>
            <a:stretch/>
          </p:blipFill>
          <p:spPr>
            <a:xfrm>
              <a:off x="3254788" y="314325"/>
              <a:ext cx="5586463" cy="6119078"/>
            </a:xfrm>
            <a:prstGeom prst="rect">
              <a:avLst/>
            </a:prstGeom>
          </p:spPr>
        </p:pic>
        <p:sp>
          <p:nvSpPr>
            <p:cNvPr id="6" name="矩形: 圓角 5">
              <a:extLst>
                <a:ext uri="{FF2B5EF4-FFF2-40B4-BE49-F238E27FC236}">
                  <a16:creationId xmlns:a16="http://schemas.microsoft.com/office/drawing/2014/main" id="{DF0A73EA-CF91-4BA8-9997-DEF98E7A93C4}"/>
                </a:ext>
              </a:extLst>
            </p:cNvPr>
            <p:cNvSpPr/>
            <p:nvPr/>
          </p:nvSpPr>
          <p:spPr>
            <a:xfrm>
              <a:off x="3461657" y="3959680"/>
              <a:ext cx="5143500" cy="16083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8" name="圖片 7">
            <a:extLst>
              <a:ext uri="{FF2B5EF4-FFF2-40B4-BE49-F238E27FC236}">
                <a16:creationId xmlns:a16="http://schemas.microsoft.com/office/drawing/2014/main" id="{A0DE002F-C122-4EF2-9187-D954D5EF0B8D}"/>
              </a:ext>
            </a:extLst>
          </p:cNvPr>
          <p:cNvPicPr>
            <a:picLocks noChangeAspect="1"/>
          </p:cNvPicPr>
          <p:nvPr/>
        </p:nvPicPr>
        <p:blipFill rotWithShape="1">
          <a:blip r:embed="rId4"/>
          <a:srcRect l="30396" t="22585" r="30198" b="52948"/>
          <a:stretch/>
        </p:blipFill>
        <p:spPr>
          <a:xfrm>
            <a:off x="302749" y="4026247"/>
            <a:ext cx="4224036" cy="1475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矩形 8">
            <a:extLst>
              <a:ext uri="{FF2B5EF4-FFF2-40B4-BE49-F238E27FC236}">
                <a16:creationId xmlns:a16="http://schemas.microsoft.com/office/drawing/2014/main" id="{374E1C41-F7A8-496C-A253-5297C931D0A6}"/>
              </a:ext>
            </a:extLst>
          </p:cNvPr>
          <p:cNvSpPr/>
          <p:nvPr/>
        </p:nvSpPr>
        <p:spPr>
          <a:xfrm>
            <a:off x="4643212" y="4539239"/>
            <a:ext cx="4031873" cy="707886"/>
          </a:xfrm>
          <a:prstGeom prst="rect">
            <a:avLst/>
          </a:prstGeom>
          <a:solidFill>
            <a:srgbClr val="FFC000"/>
          </a:solidFill>
        </p:spPr>
        <p:txBody>
          <a:bodyPr wrap="none">
            <a:spAutoFit/>
          </a:bodyPr>
          <a:lstStyle/>
          <a:p>
            <a:r>
              <a:rPr lang="zh-TW" altLang="en-US" sz="2000" dirty="0">
                <a:solidFill>
                  <a:srgbClr val="002060"/>
                </a:solidFill>
                <a:latin typeface="Times New Roman" charset="0"/>
                <a:ea typeface="標楷體" charset="0"/>
              </a:rPr>
              <a:t>公費流感抗病毒藥劑擴大使用對象</a:t>
            </a:r>
            <a:endParaRPr lang="en-US" altLang="zh-TW" sz="2000" dirty="0">
              <a:solidFill>
                <a:srgbClr val="002060"/>
              </a:solidFill>
              <a:latin typeface="Times New Roman" charset="0"/>
              <a:ea typeface="標楷體" charset="0"/>
            </a:endParaRPr>
          </a:p>
          <a:p>
            <a:r>
              <a:rPr lang="zh-TW" altLang="en-US" sz="2000" dirty="0">
                <a:solidFill>
                  <a:srgbClr val="002060"/>
                </a:solidFill>
                <a:latin typeface="Times New Roman" charset="0"/>
                <a:ea typeface="標楷體" charset="0"/>
              </a:rPr>
              <a:t>使用期間依每年疫情狀況調整</a:t>
            </a:r>
            <a:endParaRPr lang="zh-TW" altLang="en-US" sz="2000" dirty="0">
              <a:solidFill>
                <a:srgbClr val="002060"/>
              </a:solidFill>
            </a:endParaRPr>
          </a:p>
        </p:txBody>
      </p:sp>
    </p:spTree>
    <p:extLst>
      <p:ext uri="{BB962C8B-B14F-4D97-AF65-F5344CB8AC3E}">
        <p14:creationId xmlns:p14="http://schemas.microsoft.com/office/powerpoint/2010/main" val="9924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BF2B1B-A25B-401D-B3CC-5C80022F4930}"/>
              </a:ext>
            </a:extLst>
          </p:cNvPr>
          <p:cNvSpPr>
            <a:spLocks noGrp="1"/>
          </p:cNvSpPr>
          <p:nvPr>
            <p:ph type="title"/>
          </p:nvPr>
        </p:nvSpPr>
        <p:spPr/>
        <p:txBody>
          <a:bodyPr/>
          <a:lstStyle/>
          <a:p>
            <a:r>
              <a:rPr lang="zh-TW" altLang="en-US" b="1" dirty="0"/>
              <a:t>流感預防性用藥</a:t>
            </a:r>
            <a:endParaRPr lang="zh-TW" altLang="en-US" dirty="0"/>
          </a:p>
        </p:txBody>
      </p:sp>
      <p:sp>
        <p:nvSpPr>
          <p:cNvPr id="3" name="內容版面配置區 2">
            <a:extLst>
              <a:ext uri="{FF2B5EF4-FFF2-40B4-BE49-F238E27FC236}">
                <a16:creationId xmlns:a16="http://schemas.microsoft.com/office/drawing/2014/main" id="{01AD4D9D-B601-4EED-B96C-90D60BE995F5}"/>
              </a:ext>
            </a:extLst>
          </p:cNvPr>
          <p:cNvSpPr>
            <a:spLocks noGrp="1"/>
          </p:cNvSpPr>
          <p:nvPr>
            <p:ph idx="1"/>
          </p:nvPr>
        </p:nvSpPr>
        <p:spPr/>
        <p:txBody>
          <a:bodyPr>
            <a:normAutofit/>
          </a:bodyPr>
          <a:lstStyle/>
          <a:p>
            <a:pPr>
              <a:lnSpc>
                <a:spcPct val="170000"/>
              </a:lnSpc>
              <a:buClr>
                <a:schemeClr val="bg2">
                  <a:lumMod val="75000"/>
                </a:schemeClr>
              </a:buClr>
              <a:buSzPct val="60000"/>
              <a:buFont typeface="Wingdings" panose="05000000000000000000" pitchFamily="2" charset="2"/>
              <a:buChar char="u"/>
            </a:pPr>
            <a:r>
              <a:rPr lang="zh-TW" altLang="en-US" b="1" dirty="0">
                <a:solidFill>
                  <a:schemeClr val="tx1">
                    <a:lumMod val="65000"/>
                    <a:lumOff val="35000"/>
                  </a:schemeClr>
                </a:solidFill>
                <a:latin typeface="+mj-ea"/>
              </a:rPr>
              <a:t> </a:t>
            </a:r>
            <a:r>
              <a:rPr lang="zh-TW" altLang="en-US" sz="2400" b="1" dirty="0">
                <a:solidFill>
                  <a:schemeClr val="tx1">
                    <a:lumMod val="65000"/>
                    <a:lumOff val="35000"/>
                  </a:schemeClr>
                </a:solidFill>
                <a:latin typeface="+mj-ea"/>
              </a:rPr>
              <a:t>目前無建議流感暴觸後例行使用流感預防性用藥</a:t>
            </a:r>
            <a:endParaRPr lang="en-US" altLang="zh-TW" sz="2400" b="1" dirty="0">
              <a:solidFill>
                <a:schemeClr val="tx1">
                  <a:lumMod val="65000"/>
                  <a:lumOff val="35000"/>
                </a:schemeClr>
              </a:solidFill>
              <a:latin typeface="+mj-ea"/>
            </a:endParaRPr>
          </a:p>
          <a:p>
            <a:pPr>
              <a:lnSpc>
                <a:spcPct val="170000"/>
              </a:lnSpc>
              <a:buClr>
                <a:schemeClr val="bg2">
                  <a:lumMod val="75000"/>
                </a:schemeClr>
              </a:buClr>
              <a:buSzPct val="60000"/>
              <a:buFont typeface="Wingdings" panose="05000000000000000000" pitchFamily="2" charset="2"/>
              <a:buChar char="u"/>
            </a:pPr>
            <a:r>
              <a:rPr lang="zh-TW" altLang="en-US" sz="2400" b="1" dirty="0">
                <a:solidFill>
                  <a:schemeClr val="tx1">
                    <a:lumMod val="65000"/>
                    <a:lumOff val="35000"/>
                  </a:schemeClr>
                </a:solidFill>
                <a:latin typeface="+mj-ea"/>
              </a:rPr>
              <a:t> 針對特定單位</a:t>
            </a:r>
            <a:r>
              <a:rPr lang="en-US" altLang="zh-TW" sz="2400" b="1" dirty="0">
                <a:solidFill>
                  <a:schemeClr val="tx1">
                    <a:lumMod val="65000"/>
                    <a:lumOff val="35000"/>
                  </a:schemeClr>
                </a:solidFill>
                <a:latin typeface="+mj-ea"/>
              </a:rPr>
              <a:t>(</a:t>
            </a:r>
            <a:r>
              <a:rPr lang="zh-TW" altLang="en-US" sz="2400" b="1" dirty="0">
                <a:solidFill>
                  <a:schemeClr val="tx1">
                    <a:lumMod val="65000"/>
                    <a:lumOff val="35000"/>
                  </a:schemeClr>
                </a:solidFill>
                <a:latin typeface="+mj-ea"/>
              </a:rPr>
              <a:t>如長照機構</a:t>
            </a:r>
            <a:r>
              <a:rPr lang="en-US" altLang="zh-TW" sz="2400" b="1" dirty="0">
                <a:solidFill>
                  <a:schemeClr val="tx1">
                    <a:lumMod val="65000"/>
                    <a:lumOff val="35000"/>
                  </a:schemeClr>
                </a:solidFill>
                <a:latin typeface="+mj-ea"/>
              </a:rPr>
              <a:t>)</a:t>
            </a:r>
            <a:r>
              <a:rPr lang="zh-TW" altLang="en-US" sz="2400" b="1" dirty="0">
                <a:solidFill>
                  <a:schemeClr val="tx1">
                    <a:lumMod val="65000"/>
                    <a:lumOff val="35000"/>
                  </a:schemeClr>
                </a:solidFill>
                <a:latin typeface="+mj-ea"/>
              </a:rPr>
              <a:t>流感群聚或新型</a:t>
            </a:r>
            <a:r>
              <a:rPr lang="en-US" altLang="zh-TW" sz="2400" b="1" dirty="0">
                <a:solidFill>
                  <a:schemeClr val="tx1">
                    <a:lumMod val="65000"/>
                    <a:lumOff val="35000"/>
                  </a:schemeClr>
                </a:solidFill>
                <a:latin typeface="+mj-ea"/>
              </a:rPr>
              <a:t>A</a:t>
            </a:r>
            <a:r>
              <a:rPr lang="zh-TW" altLang="en-US" sz="2400" b="1" dirty="0">
                <a:solidFill>
                  <a:schemeClr val="tx1">
                    <a:lumMod val="65000"/>
                    <a:lumOff val="35000"/>
                  </a:schemeClr>
                </a:solidFill>
                <a:latin typeface="+mj-ea"/>
              </a:rPr>
              <a:t>型流感接觸者可考慮流感預防性用藥</a:t>
            </a:r>
            <a:endParaRPr lang="en-US" altLang="zh-TW" sz="2400" b="1" dirty="0">
              <a:solidFill>
                <a:schemeClr val="tx1">
                  <a:lumMod val="65000"/>
                  <a:lumOff val="35000"/>
                </a:schemeClr>
              </a:solidFill>
              <a:latin typeface="+mj-ea"/>
            </a:endParaRPr>
          </a:p>
          <a:p>
            <a:pPr>
              <a:lnSpc>
                <a:spcPct val="170000"/>
              </a:lnSpc>
              <a:buClr>
                <a:schemeClr val="bg2">
                  <a:lumMod val="75000"/>
                </a:schemeClr>
              </a:buClr>
              <a:buSzPct val="60000"/>
              <a:buFont typeface="Wingdings" panose="05000000000000000000" pitchFamily="2" charset="2"/>
              <a:buChar char="u"/>
            </a:pPr>
            <a:r>
              <a:rPr lang="zh-TW" altLang="en-US" sz="2400" b="1" dirty="0">
                <a:solidFill>
                  <a:schemeClr val="tx1">
                    <a:lumMod val="65000"/>
                    <a:lumOff val="35000"/>
                  </a:schemeClr>
                </a:solidFill>
                <a:latin typeface="+mj-ea"/>
              </a:rPr>
              <a:t>流感預防性用藥以</a:t>
            </a:r>
            <a:r>
              <a:rPr lang="en-US" altLang="zh-TW" sz="2400" b="1" dirty="0">
                <a:solidFill>
                  <a:schemeClr val="tx1">
                    <a:lumMod val="65000"/>
                    <a:lumOff val="35000"/>
                  </a:schemeClr>
                </a:solidFill>
                <a:latin typeface="+mj-ea"/>
              </a:rPr>
              <a:t>oseltamivir</a:t>
            </a:r>
            <a:r>
              <a:rPr lang="zh-TW" altLang="en-US" sz="2400" b="1" dirty="0">
                <a:solidFill>
                  <a:schemeClr val="tx1">
                    <a:lumMod val="65000"/>
                    <a:lumOff val="35000"/>
                  </a:schemeClr>
                </a:solidFill>
                <a:latin typeface="+mj-ea"/>
              </a:rPr>
              <a:t>或</a:t>
            </a:r>
            <a:r>
              <a:rPr lang="en-US" altLang="zh-TW" sz="2400" b="1" dirty="0">
                <a:solidFill>
                  <a:schemeClr val="tx1">
                    <a:lumMod val="65000"/>
                    <a:lumOff val="35000"/>
                  </a:schemeClr>
                </a:solidFill>
                <a:latin typeface="+mj-ea"/>
              </a:rPr>
              <a:t>zanamivir</a:t>
            </a:r>
            <a:r>
              <a:rPr lang="zh-TW" altLang="en-US" sz="2400" b="1" dirty="0">
                <a:solidFill>
                  <a:schemeClr val="tx1">
                    <a:lumMod val="65000"/>
                    <a:lumOff val="35000"/>
                  </a:schemeClr>
                </a:solidFill>
                <a:latin typeface="+mj-ea"/>
              </a:rPr>
              <a:t>為主，至少使用</a:t>
            </a:r>
            <a:r>
              <a:rPr lang="en-US" altLang="zh-TW" sz="2400" b="1" dirty="0">
                <a:solidFill>
                  <a:schemeClr val="tx1">
                    <a:lumMod val="65000"/>
                    <a:lumOff val="35000"/>
                  </a:schemeClr>
                </a:solidFill>
                <a:latin typeface="+mj-ea"/>
              </a:rPr>
              <a:t>7</a:t>
            </a:r>
            <a:r>
              <a:rPr lang="zh-TW" altLang="en-US" sz="2400" b="1" dirty="0">
                <a:solidFill>
                  <a:schemeClr val="tx1">
                    <a:lumMod val="65000"/>
                    <a:lumOff val="35000"/>
                  </a:schemeClr>
                </a:solidFill>
                <a:latin typeface="+mj-ea"/>
              </a:rPr>
              <a:t>天或</a:t>
            </a:r>
            <a:r>
              <a:rPr lang="en-US" altLang="zh-TW" sz="2400" b="1" dirty="0" err="1">
                <a:solidFill>
                  <a:schemeClr val="tx1">
                    <a:lumMod val="65000"/>
                    <a:lumOff val="35000"/>
                  </a:schemeClr>
                </a:solidFill>
                <a:latin typeface="+mj-ea"/>
              </a:rPr>
              <a:t>Baloxavir</a:t>
            </a:r>
            <a:r>
              <a:rPr lang="en-US" altLang="zh-TW" sz="2400" b="1" dirty="0">
                <a:solidFill>
                  <a:schemeClr val="tx1">
                    <a:lumMod val="65000"/>
                    <a:lumOff val="35000"/>
                  </a:schemeClr>
                </a:solidFill>
                <a:latin typeface="+mj-ea"/>
              </a:rPr>
              <a:t> </a:t>
            </a:r>
            <a:r>
              <a:rPr lang="zh-TW" altLang="en-US" sz="2400" b="1" dirty="0">
                <a:solidFill>
                  <a:schemeClr val="tx1">
                    <a:lumMod val="65000"/>
                    <a:lumOff val="35000"/>
                  </a:schemeClr>
                </a:solidFill>
                <a:latin typeface="+mj-ea"/>
              </a:rPr>
              <a:t>單次使用</a:t>
            </a:r>
            <a:endParaRPr lang="en-US" altLang="zh-TW" sz="2400" b="1" dirty="0">
              <a:solidFill>
                <a:schemeClr val="tx1">
                  <a:lumMod val="65000"/>
                  <a:lumOff val="35000"/>
                </a:schemeClr>
              </a:solidFill>
              <a:latin typeface="+mj-ea"/>
            </a:endParaRPr>
          </a:p>
          <a:p>
            <a:endParaRPr lang="zh-TW" altLang="en-US" dirty="0"/>
          </a:p>
        </p:txBody>
      </p:sp>
    </p:spTree>
    <p:extLst>
      <p:ext uri="{BB962C8B-B14F-4D97-AF65-F5344CB8AC3E}">
        <p14:creationId xmlns:p14="http://schemas.microsoft.com/office/powerpoint/2010/main" val="1914708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7408364-6E0B-4D8E-B705-555F730DFA86}"/>
              </a:ext>
            </a:extLst>
          </p:cNvPr>
          <p:cNvPicPr>
            <a:picLocks noChangeAspect="1"/>
          </p:cNvPicPr>
          <p:nvPr/>
        </p:nvPicPr>
        <p:blipFill rotWithShape="1">
          <a:blip r:embed="rId3"/>
          <a:srcRect l="26161" t="17572" r="6696" b="18143"/>
          <a:stretch/>
        </p:blipFill>
        <p:spPr>
          <a:xfrm>
            <a:off x="0" y="293623"/>
            <a:ext cx="8622645" cy="5159829"/>
          </a:xfrm>
          <a:prstGeom prst="rect">
            <a:avLst/>
          </a:prstGeom>
        </p:spPr>
      </p:pic>
      <p:grpSp>
        <p:nvGrpSpPr>
          <p:cNvPr id="5" name="群組 4">
            <a:extLst>
              <a:ext uri="{FF2B5EF4-FFF2-40B4-BE49-F238E27FC236}">
                <a16:creationId xmlns:a16="http://schemas.microsoft.com/office/drawing/2014/main" id="{368B491C-65F3-4B6C-B507-A5EAB98001ED}"/>
              </a:ext>
            </a:extLst>
          </p:cNvPr>
          <p:cNvGrpSpPr/>
          <p:nvPr/>
        </p:nvGrpSpPr>
        <p:grpSpPr>
          <a:xfrm>
            <a:off x="220435" y="2801228"/>
            <a:ext cx="6490607" cy="4016828"/>
            <a:chOff x="220435" y="2554489"/>
            <a:chExt cx="6490607" cy="4016828"/>
          </a:xfrm>
        </p:grpSpPr>
        <p:pic>
          <p:nvPicPr>
            <p:cNvPr id="2" name="圖片 1">
              <a:extLst>
                <a:ext uri="{FF2B5EF4-FFF2-40B4-BE49-F238E27FC236}">
                  <a16:creationId xmlns:a16="http://schemas.microsoft.com/office/drawing/2014/main" id="{4E695E5C-164D-437E-ADFB-E3F387610B69}"/>
                </a:ext>
              </a:extLst>
            </p:cNvPr>
            <p:cNvPicPr>
              <a:picLocks noChangeAspect="1"/>
            </p:cNvPicPr>
            <p:nvPr/>
          </p:nvPicPr>
          <p:blipFill rotWithShape="1">
            <a:blip r:embed="rId4"/>
            <a:srcRect l="1250" t="20857" r="27768" b="8857"/>
            <a:stretch/>
          </p:blipFill>
          <p:spPr>
            <a:xfrm>
              <a:off x="220435" y="2554489"/>
              <a:ext cx="6490607" cy="4016828"/>
            </a:xfrm>
            <a:prstGeom prst="rect">
              <a:avLst/>
            </a:prstGeom>
          </p:spPr>
        </p:pic>
        <p:sp>
          <p:nvSpPr>
            <p:cNvPr id="3" name="矩形 2">
              <a:extLst>
                <a:ext uri="{FF2B5EF4-FFF2-40B4-BE49-F238E27FC236}">
                  <a16:creationId xmlns:a16="http://schemas.microsoft.com/office/drawing/2014/main" id="{ACA1687E-CA3C-4B31-A63D-67D47FFB9E4A}"/>
                </a:ext>
              </a:extLst>
            </p:cNvPr>
            <p:cNvSpPr/>
            <p:nvPr/>
          </p:nvSpPr>
          <p:spPr>
            <a:xfrm>
              <a:off x="1763486" y="2686049"/>
              <a:ext cx="4563835" cy="2308324"/>
            </a:xfrm>
            <a:prstGeom prst="rect">
              <a:avLst/>
            </a:prstGeom>
            <a:solidFill>
              <a:schemeClr val="bg1"/>
            </a:solidFill>
          </p:spPr>
          <p:txBody>
            <a:bodyPr wrap="square">
              <a:spAutoFit/>
            </a:bodyPr>
            <a:lstStyle/>
            <a:p>
              <a:r>
                <a:rPr lang="en-US" altLang="zh-TW" dirty="0" err="1">
                  <a:solidFill>
                    <a:srgbClr val="4D4D4D"/>
                  </a:solidFill>
                  <a:latin typeface="ff-quadraat-web-pro"/>
                </a:rPr>
                <a:t>Baloxavir</a:t>
              </a:r>
              <a:r>
                <a:rPr lang="en-US" altLang="zh-TW" dirty="0">
                  <a:solidFill>
                    <a:srgbClr val="4D4D4D"/>
                  </a:solidFill>
                  <a:latin typeface="ff-quadraat-web-pro"/>
                </a:rPr>
                <a:t> group : 7 of 374 [1.9%] vs. </a:t>
              </a:r>
            </a:p>
            <a:p>
              <a:r>
                <a:rPr lang="en-US" altLang="zh-TW" dirty="0">
                  <a:solidFill>
                    <a:srgbClr val="4D4D4D"/>
                  </a:solidFill>
                  <a:latin typeface="ff-quadraat-web-pro"/>
                </a:rPr>
                <a:t>Placebo group : 51 of 375 [13.6%]; </a:t>
              </a:r>
            </a:p>
            <a:p>
              <a:endParaRPr lang="en-US" altLang="zh-TW" dirty="0">
                <a:solidFill>
                  <a:srgbClr val="4D4D4D"/>
                </a:solidFill>
                <a:latin typeface="ff-quadraat-web-pro"/>
              </a:endParaRPr>
            </a:p>
            <a:p>
              <a:r>
                <a:rPr lang="en-US" altLang="zh-TW" dirty="0">
                  <a:solidFill>
                    <a:srgbClr val="4D4D4D"/>
                  </a:solidFill>
                  <a:latin typeface="ff-quadraat-web-pro"/>
                </a:rPr>
                <a:t>adjusted risk ratio, 0.14; 95% CI, 0.06 to 0.30; P&lt;0.001</a:t>
              </a:r>
            </a:p>
            <a:p>
              <a:endParaRPr lang="en-US" altLang="zh-TW" dirty="0">
                <a:solidFill>
                  <a:srgbClr val="4D4D4D"/>
                </a:solidFill>
                <a:latin typeface="ff-quadraat-web-pro"/>
              </a:endParaRPr>
            </a:p>
            <a:p>
              <a:endParaRPr lang="en-US" altLang="zh-TW" dirty="0">
                <a:solidFill>
                  <a:srgbClr val="4D4D4D"/>
                </a:solidFill>
                <a:latin typeface="ff-quadraat-web-pro"/>
              </a:endParaRPr>
            </a:p>
            <a:p>
              <a:endParaRPr lang="en-US" altLang="zh-TW" dirty="0">
                <a:solidFill>
                  <a:srgbClr val="4D4D4D"/>
                </a:solidFill>
                <a:latin typeface="ff-quadraat-web-pro"/>
              </a:endParaRPr>
            </a:p>
          </p:txBody>
        </p:sp>
      </p:grpSp>
      <p:sp>
        <p:nvSpPr>
          <p:cNvPr id="6" name="矩形 5">
            <a:extLst>
              <a:ext uri="{FF2B5EF4-FFF2-40B4-BE49-F238E27FC236}">
                <a16:creationId xmlns:a16="http://schemas.microsoft.com/office/drawing/2014/main" id="{872E2C02-0FB5-4EE8-B9E1-5FDD900667C6}"/>
              </a:ext>
            </a:extLst>
          </p:cNvPr>
          <p:cNvSpPr/>
          <p:nvPr/>
        </p:nvSpPr>
        <p:spPr>
          <a:xfrm>
            <a:off x="1673678" y="4585660"/>
            <a:ext cx="4572000" cy="646331"/>
          </a:xfrm>
          <a:prstGeom prst="rect">
            <a:avLst/>
          </a:prstGeom>
        </p:spPr>
        <p:txBody>
          <a:bodyPr>
            <a:spAutoFit/>
          </a:bodyPr>
          <a:lstStyle/>
          <a:p>
            <a:r>
              <a:rPr lang="en-US" altLang="zh-TW" dirty="0">
                <a:solidFill>
                  <a:srgbClr val="C00000"/>
                </a:solidFill>
                <a:latin typeface="ff-quadraat-web-pro"/>
              </a:rPr>
              <a:t>PA I38T/M variant viruses emerged during or after prophylaxis in 10 (2.7%)</a:t>
            </a:r>
            <a:endParaRPr lang="zh-TW" altLang="en-US" dirty="0">
              <a:solidFill>
                <a:srgbClr val="C00000"/>
              </a:solidFill>
            </a:endParaRPr>
          </a:p>
        </p:txBody>
      </p:sp>
      <p:pic>
        <p:nvPicPr>
          <p:cNvPr id="8" name="圖片 7">
            <a:extLst>
              <a:ext uri="{FF2B5EF4-FFF2-40B4-BE49-F238E27FC236}">
                <a16:creationId xmlns:a16="http://schemas.microsoft.com/office/drawing/2014/main" id="{6FA7C73A-EB59-4DF9-95A5-5A41FADC6129}"/>
              </a:ext>
            </a:extLst>
          </p:cNvPr>
          <p:cNvPicPr>
            <a:picLocks noChangeAspect="1"/>
          </p:cNvPicPr>
          <p:nvPr/>
        </p:nvPicPr>
        <p:blipFill rotWithShape="1">
          <a:blip r:embed="rId5"/>
          <a:srcRect l="5535" t="17573" r="42501" b="27857"/>
          <a:stretch/>
        </p:blipFill>
        <p:spPr>
          <a:xfrm>
            <a:off x="5208815" y="706562"/>
            <a:ext cx="3861706" cy="2534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矩形 8">
            <a:extLst>
              <a:ext uri="{FF2B5EF4-FFF2-40B4-BE49-F238E27FC236}">
                <a16:creationId xmlns:a16="http://schemas.microsoft.com/office/drawing/2014/main" id="{EC41933C-13D1-48A3-8128-C6C5E0C4EDA0}"/>
              </a:ext>
            </a:extLst>
          </p:cNvPr>
          <p:cNvSpPr/>
          <p:nvPr/>
        </p:nvSpPr>
        <p:spPr>
          <a:xfrm>
            <a:off x="6560611" y="6541057"/>
            <a:ext cx="2212465" cy="276999"/>
          </a:xfrm>
          <a:prstGeom prst="rect">
            <a:avLst/>
          </a:prstGeom>
        </p:spPr>
        <p:txBody>
          <a:bodyPr wrap="none">
            <a:spAutoFit/>
          </a:bodyPr>
          <a:lstStyle/>
          <a:p>
            <a:r>
              <a:rPr lang="en-US" altLang="zh-TW" sz="1200" dirty="0">
                <a:solidFill>
                  <a:schemeClr val="bg1">
                    <a:lumMod val="85000"/>
                  </a:schemeClr>
                </a:solidFill>
                <a:latin typeface="ff-scala-sans-pro"/>
              </a:rPr>
              <a:t>N </a:t>
            </a:r>
            <a:r>
              <a:rPr lang="en-US" altLang="zh-TW" sz="1200" dirty="0" err="1">
                <a:solidFill>
                  <a:schemeClr val="bg1">
                    <a:lumMod val="85000"/>
                  </a:schemeClr>
                </a:solidFill>
                <a:latin typeface="ff-scala-sans-pro"/>
              </a:rPr>
              <a:t>Engl</a:t>
            </a:r>
            <a:r>
              <a:rPr lang="en-US" altLang="zh-TW" sz="1200" dirty="0">
                <a:solidFill>
                  <a:schemeClr val="bg1">
                    <a:lumMod val="85000"/>
                  </a:schemeClr>
                </a:solidFill>
                <a:latin typeface="ff-scala-sans-pro"/>
              </a:rPr>
              <a:t> J Med 2020; 383:309-320</a:t>
            </a:r>
            <a:endParaRPr lang="zh-TW" altLang="en-US" sz="1200" dirty="0">
              <a:solidFill>
                <a:schemeClr val="bg1">
                  <a:lumMod val="85000"/>
                </a:schemeClr>
              </a:solidFill>
            </a:endParaRPr>
          </a:p>
        </p:txBody>
      </p:sp>
    </p:spTree>
    <p:extLst>
      <p:ext uri="{BB962C8B-B14F-4D97-AF65-F5344CB8AC3E}">
        <p14:creationId xmlns:p14="http://schemas.microsoft.com/office/powerpoint/2010/main" val="23602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24BF8-DBF8-47C7-8FCB-1145015D8330}"/>
              </a:ext>
            </a:extLst>
          </p:cNvPr>
          <p:cNvSpPr>
            <a:spLocks noGrp="1"/>
          </p:cNvSpPr>
          <p:nvPr>
            <p:ph type="title"/>
          </p:nvPr>
        </p:nvSpPr>
        <p:spPr/>
        <p:txBody>
          <a:bodyPr>
            <a:normAutofit fontScale="90000"/>
          </a:bodyPr>
          <a:lstStyle/>
          <a:p>
            <a:r>
              <a:rPr lang="en-US" altLang="zh-TW" b="1" dirty="0"/>
              <a:t>Co-circulation of Influenza Viruses and SARS-CoV-2</a:t>
            </a:r>
          </a:p>
        </p:txBody>
      </p:sp>
      <p:sp>
        <p:nvSpPr>
          <p:cNvPr id="3" name="內容版面配置區 2">
            <a:extLst>
              <a:ext uri="{FF2B5EF4-FFF2-40B4-BE49-F238E27FC236}">
                <a16:creationId xmlns:a16="http://schemas.microsoft.com/office/drawing/2014/main" id="{FF79EB19-0489-4AC4-9798-427EAEDC38CD}"/>
              </a:ext>
            </a:extLst>
          </p:cNvPr>
          <p:cNvSpPr>
            <a:spLocks noGrp="1"/>
          </p:cNvSpPr>
          <p:nvPr>
            <p:ph idx="1"/>
          </p:nvPr>
        </p:nvSpPr>
        <p:spPr/>
        <p:txBody>
          <a:bodyPr/>
          <a:lstStyle/>
          <a:p>
            <a:pPr>
              <a:buClr>
                <a:schemeClr val="bg2">
                  <a:lumMod val="75000"/>
                </a:schemeClr>
              </a:buClr>
              <a:buSzPct val="60000"/>
              <a:buFont typeface="Wingdings" panose="05000000000000000000" pitchFamily="2" charset="2"/>
              <a:buChar char="u"/>
            </a:pPr>
            <a:r>
              <a:rPr lang="en-US" altLang="zh-TW" dirty="0"/>
              <a:t> </a:t>
            </a:r>
            <a:r>
              <a:rPr lang="zh-TW" altLang="en-US" sz="2400" dirty="0"/>
              <a:t>流感病毒與新冠病毒同時流行</a:t>
            </a:r>
            <a:endParaRPr lang="en-US" altLang="zh-TW" sz="2400" dirty="0"/>
          </a:p>
          <a:p>
            <a:pPr>
              <a:buClr>
                <a:schemeClr val="bg2">
                  <a:lumMod val="75000"/>
                </a:schemeClr>
              </a:buClr>
              <a:buSzPct val="60000"/>
              <a:buFont typeface="Wingdings" panose="05000000000000000000" pitchFamily="2" charset="2"/>
              <a:buChar char="u"/>
            </a:pPr>
            <a:r>
              <a:rPr lang="en-US" altLang="zh-TW" sz="2400" dirty="0"/>
              <a:t> </a:t>
            </a:r>
            <a:r>
              <a:rPr lang="zh-TW" altLang="en-US" sz="2400" dirty="0"/>
              <a:t>抗病毒藥同時使用，無藥物交互作用</a:t>
            </a:r>
            <a:endParaRPr lang="en-US" altLang="zh-TW" sz="2400" dirty="0"/>
          </a:p>
          <a:p>
            <a:pPr>
              <a:buClr>
                <a:schemeClr val="bg2">
                  <a:lumMod val="75000"/>
                </a:schemeClr>
              </a:buClr>
              <a:buSzPct val="60000"/>
              <a:buFont typeface="Wingdings" panose="05000000000000000000" pitchFamily="2" charset="2"/>
              <a:buChar char="u"/>
            </a:pPr>
            <a:r>
              <a:rPr lang="en-US" altLang="zh-TW" sz="2400" dirty="0"/>
              <a:t> steroid </a:t>
            </a:r>
            <a:r>
              <a:rPr lang="zh-TW" altLang="en-US" sz="2400" dirty="0"/>
              <a:t>及</a:t>
            </a:r>
            <a:r>
              <a:rPr lang="en-US" altLang="zh-TW" sz="2400" dirty="0">
                <a:solidFill>
                  <a:srgbClr val="171717"/>
                </a:solidFill>
                <a:latin typeface="Public Sans"/>
              </a:rPr>
              <a:t>immunomodulatory therapies</a:t>
            </a:r>
            <a:r>
              <a:rPr lang="zh-TW" altLang="en-US" sz="2400" dirty="0">
                <a:solidFill>
                  <a:srgbClr val="171717"/>
                </a:solidFill>
                <a:latin typeface="Public Sans"/>
              </a:rPr>
              <a:t>使用需小心謹慎評估</a:t>
            </a:r>
            <a:endParaRPr lang="en-US" altLang="zh-TW" sz="2400" dirty="0"/>
          </a:p>
          <a:p>
            <a:pPr>
              <a:buFont typeface="Wingdings" panose="05000000000000000000" pitchFamily="2" charset="2"/>
              <a:buChar char="u"/>
            </a:pPr>
            <a:endParaRPr lang="zh-TW" altLang="en-US" dirty="0"/>
          </a:p>
        </p:txBody>
      </p:sp>
      <p:sp>
        <p:nvSpPr>
          <p:cNvPr id="4" name="矩形 3">
            <a:extLst>
              <a:ext uri="{FF2B5EF4-FFF2-40B4-BE49-F238E27FC236}">
                <a16:creationId xmlns:a16="http://schemas.microsoft.com/office/drawing/2014/main" id="{5AAE1A57-2455-4355-83E1-9BEB86DC9B85}"/>
              </a:ext>
            </a:extLst>
          </p:cNvPr>
          <p:cNvSpPr/>
          <p:nvPr/>
        </p:nvSpPr>
        <p:spPr>
          <a:xfrm>
            <a:off x="1861456" y="6417507"/>
            <a:ext cx="6670221" cy="307777"/>
          </a:xfrm>
          <a:prstGeom prst="rect">
            <a:avLst/>
          </a:prstGeom>
        </p:spPr>
        <p:txBody>
          <a:bodyPr wrap="square">
            <a:spAutoFit/>
          </a:bodyPr>
          <a:lstStyle/>
          <a:p>
            <a:r>
              <a:rPr lang="zh-TW" altLang="en-US" sz="1400" dirty="0">
                <a:solidFill>
                  <a:schemeClr val="bg1">
                    <a:lumMod val="85000"/>
                  </a:schemeClr>
                </a:solidFill>
              </a:rPr>
              <a:t>https://www.covid19treatmentguidelines.nih.gov/special-populations/influenza/</a:t>
            </a:r>
          </a:p>
        </p:txBody>
      </p:sp>
    </p:spTree>
    <p:extLst>
      <p:ext uri="{BB962C8B-B14F-4D97-AF65-F5344CB8AC3E}">
        <p14:creationId xmlns:p14="http://schemas.microsoft.com/office/powerpoint/2010/main" val="2192958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b="1" dirty="0"/>
              <a:t>結論</a:t>
            </a:r>
          </a:p>
        </p:txBody>
      </p:sp>
      <p:sp>
        <p:nvSpPr>
          <p:cNvPr id="3" name="內容版面配置區 2"/>
          <p:cNvSpPr>
            <a:spLocks noGrp="1"/>
          </p:cNvSpPr>
          <p:nvPr>
            <p:ph idx="1"/>
          </p:nvPr>
        </p:nvSpPr>
        <p:spPr>
          <a:xfrm>
            <a:off x="768094" y="2008414"/>
            <a:ext cx="7975855" cy="4099778"/>
          </a:xfrm>
        </p:spPr>
        <p:txBody>
          <a:bodyPr>
            <a:normAutofit fontScale="92500" lnSpcReduction="20000"/>
          </a:bodyPr>
          <a:lstStyle/>
          <a:p>
            <a:pPr>
              <a:lnSpc>
                <a:spcPct val="170000"/>
              </a:lnSpc>
              <a:spcBef>
                <a:spcPts val="0"/>
              </a:spcBef>
              <a:spcAft>
                <a:spcPts val="0"/>
              </a:spcAft>
              <a:buClr>
                <a:schemeClr val="bg2">
                  <a:lumMod val="75000"/>
                </a:schemeClr>
              </a:buClr>
              <a:buSzPct val="60000"/>
              <a:buFont typeface="Wingdings" panose="05000000000000000000" pitchFamily="2" charset="2"/>
              <a:buChar char="u"/>
            </a:pPr>
            <a:r>
              <a:rPr lang="zh-TW" altLang="en-US" sz="2400" dirty="0"/>
              <a:t>易併發重症之高風險對象或住院病人，應</a:t>
            </a:r>
            <a:r>
              <a:rPr kumimoji="1" lang="zh-TW" altLang="en-US" sz="2400" dirty="0">
                <a:solidFill>
                  <a:schemeClr val="tx1">
                    <a:lumMod val="95000"/>
                  </a:schemeClr>
                </a:solidFill>
              </a:rPr>
              <a:t>早期診斷並及早使用有效抗病毒藥物：</a:t>
            </a:r>
            <a:r>
              <a:rPr kumimoji="1" lang="en-US" altLang="zh-TW" sz="2400" dirty="0">
                <a:solidFill>
                  <a:schemeClr val="tx1">
                    <a:lumMod val="95000"/>
                  </a:schemeClr>
                </a:solidFill>
              </a:rPr>
              <a:t>oseltamivir</a:t>
            </a:r>
            <a:r>
              <a:rPr kumimoji="1" lang="zh-TW" altLang="en-US" sz="2400" dirty="0">
                <a:solidFill>
                  <a:schemeClr val="tx1">
                    <a:lumMod val="95000"/>
                  </a:schemeClr>
                </a:solidFill>
              </a:rPr>
              <a:t>、</a:t>
            </a:r>
            <a:r>
              <a:rPr kumimoji="1" lang="en-US" altLang="zh-TW" sz="2400" dirty="0">
                <a:solidFill>
                  <a:schemeClr val="tx1">
                    <a:lumMod val="95000"/>
                  </a:schemeClr>
                </a:solidFill>
              </a:rPr>
              <a:t>zanamivir</a:t>
            </a:r>
            <a:r>
              <a:rPr kumimoji="1" lang="zh-TW" altLang="en-US" sz="2400" dirty="0">
                <a:solidFill>
                  <a:schemeClr val="tx1">
                    <a:lumMod val="95000"/>
                  </a:schemeClr>
                </a:solidFill>
              </a:rPr>
              <a:t>、</a:t>
            </a:r>
            <a:r>
              <a:rPr kumimoji="1" lang="en-US" altLang="zh-TW" sz="2400" dirty="0">
                <a:solidFill>
                  <a:schemeClr val="tx1">
                    <a:lumMod val="95000"/>
                  </a:schemeClr>
                </a:solidFill>
              </a:rPr>
              <a:t>peramivir</a:t>
            </a:r>
            <a:r>
              <a:rPr kumimoji="1" lang="zh-TW" altLang="en-US" sz="2400" dirty="0">
                <a:solidFill>
                  <a:schemeClr val="tx1">
                    <a:lumMod val="95000"/>
                  </a:schemeClr>
                </a:solidFill>
              </a:rPr>
              <a:t>、</a:t>
            </a:r>
            <a:r>
              <a:rPr kumimoji="1" lang="en-US" altLang="zh-TW" sz="2400" dirty="0" err="1">
                <a:solidFill>
                  <a:schemeClr val="tx1">
                    <a:lumMod val="95000"/>
                  </a:schemeClr>
                </a:solidFill>
              </a:rPr>
              <a:t>baloxavir</a:t>
            </a:r>
            <a:endParaRPr kumimoji="1" lang="en-US" altLang="zh-TW" sz="2400" dirty="0">
              <a:solidFill>
                <a:schemeClr val="tx1">
                  <a:lumMod val="95000"/>
                </a:schemeClr>
              </a:solidFill>
            </a:endParaRPr>
          </a:p>
          <a:p>
            <a:pPr>
              <a:lnSpc>
                <a:spcPct val="170000"/>
              </a:lnSpc>
              <a:spcBef>
                <a:spcPts val="0"/>
              </a:spcBef>
              <a:spcAft>
                <a:spcPts val="0"/>
              </a:spcAft>
              <a:buClr>
                <a:schemeClr val="bg2">
                  <a:lumMod val="75000"/>
                </a:schemeClr>
              </a:buClr>
              <a:buSzPct val="60000"/>
              <a:buFont typeface="Wingdings" panose="05000000000000000000" pitchFamily="2" charset="2"/>
              <a:buChar char="u"/>
            </a:pPr>
            <a:r>
              <a:rPr kumimoji="1" lang="zh-TW" altLang="en-US" sz="2400" dirty="0">
                <a:solidFill>
                  <a:schemeClr val="tx1">
                    <a:lumMod val="95000"/>
                  </a:schemeClr>
                </a:solidFill>
              </a:rPr>
              <a:t>目前抗藥性病毒株並不常見，但仍需持續監測。如當年流行病毒株為</a:t>
            </a:r>
            <a:r>
              <a:rPr kumimoji="1" lang="en-US" altLang="zh-TW" sz="2400" dirty="0">
                <a:solidFill>
                  <a:schemeClr val="tx1">
                    <a:lumMod val="95000"/>
                  </a:schemeClr>
                </a:solidFill>
              </a:rPr>
              <a:t>H1N1</a:t>
            </a:r>
            <a:r>
              <a:rPr kumimoji="1" lang="zh-TW" altLang="en-US" sz="2400" dirty="0">
                <a:solidFill>
                  <a:schemeClr val="tx1">
                    <a:lumMod val="95000"/>
                  </a:schemeClr>
                </a:solidFill>
              </a:rPr>
              <a:t>，需留意</a:t>
            </a:r>
            <a:r>
              <a:rPr kumimoji="1" lang="en-US" altLang="zh-TW" sz="2400" dirty="0">
                <a:solidFill>
                  <a:schemeClr val="tx1">
                    <a:lumMod val="95000"/>
                  </a:schemeClr>
                </a:solidFill>
              </a:rPr>
              <a:t>NAIs</a:t>
            </a:r>
            <a:r>
              <a:rPr kumimoji="1" lang="zh-TW" altLang="en-US" sz="2400" dirty="0">
                <a:solidFill>
                  <a:schemeClr val="tx1">
                    <a:lumMod val="95000"/>
                  </a:schemeClr>
                </a:solidFill>
              </a:rPr>
              <a:t>抗藥性。如當年流行病毒株為</a:t>
            </a:r>
            <a:r>
              <a:rPr kumimoji="1" lang="en-US" altLang="zh-TW" sz="2400" dirty="0">
                <a:solidFill>
                  <a:schemeClr val="tx1">
                    <a:lumMod val="95000"/>
                  </a:schemeClr>
                </a:solidFill>
              </a:rPr>
              <a:t>H3N2</a:t>
            </a:r>
            <a:r>
              <a:rPr kumimoji="1" lang="zh-TW" altLang="en-US" sz="2400" dirty="0">
                <a:solidFill>
                  <a:schemeClr val="tx1">
                    <a:lumMod val="95000"/>
                  </a:schemeClr>
                </a:solidFill>
              </a:rPr>
              <a:t>，需留意</a:t>
            </a:r>
            <a:r>
              <a:rPr kumimoji="1" lang="en-US" altLang="zh-TW" sz="2400" dirty="0" err="1">
                <a:solidFill>
                  <a:schemeClr val="tx1">
                    <a:lumMod val="95000"/>
                  </a:schemeClr>
                </a:solidFill>
              </a:rPr>
              <a:t>Baloxavir</a:t>
            </a:r>
            <a:r>
              <a:rPr kumimoji="1" lang="zh-TW" altLang="en-US" sz="2400" dirty="0">
                <a:solidFill>
                  <a:schemeClr val="tx1">
                    <a:lumMod val="95000"/>
                  </a:schemeClr>
                </a:solidFill>
              </a:rPr>
              <a:t>抗藥性。</a:t>
            </a:r>
            <a:endParaRPr kumimoji="1" lang="en-US" altLang="zh-TW" sz="2400" dirty="0">
              <a:solidFill>
                <a:schemeClr val="tx1">
                  <a:lumMod val="95000"/>
                </a:schemeClr>
              </a:solidFill>
            </a:endParaRPr>
          </a:p>
          <a:p>
            <a:pPr>
              <a:lnSpc>
                <a:spcPct val="170000"/>
              </a:lnSpc>
              <a:spcBef>
                <a:spcPts val="0"/>
              </a:spcBef>
              <a:spcAft>
                <a:spcPts val="0"/>
              </a:spcAft>
              <a:buClr>
                <a:schemeClr val="bg2">
                  <a:lumMod val="75000"/>
                </a:schemeClr>
              </a:buClr>
              <a:buSzPct val="60000"/>
              <a:buFont typeface="Wingdings" panose="05000000000000000000" pitchFamily="2" charset="2"/>
              <a:buChar char="u"/>
            </a:pPr>
            <a:r>
              <a:rPr kumimoji="1" lang="zh-TW" altLang="en-US" sz="2400" dirty="0">
                <a:solidFill>
                  <a:schemeClr val="tx1">
                    <a:lumMod val="95000"/>
                  </a:schemeClr>
                </a:solidFill>
              </a:rPr>
              <a:t>如出現抗藥性病毒株，可考慮新機轉抗病毒藥物或合併不同機制抗病毒藥物</a:t>
            </a:r>
            <a:endParaRPr kumimoji="1" lang="en-US" altLang="zh-TW" sz="2400" dirty="0">
              <a:solidFill>
                <a:schemeClr val="tx1">
                  <a:lumMod val="95000"/>
                </a:schemeClr>
              </a:solidFill>
            </a:endParaRPr>
          </a:p>
          <a:p>
            <a:pPr>
              <a:lnSpc>
                <a:spcPct val="170000"/>
              </a:lnSpc>
              <a:spcBef>
                <a:spcPts val="0"/>
              </a:spcBef>
              <a:spcAft>
                <a:spcPts val="0"/>
              </a:spcAft>
              <a:buClr>
                <a:schemeClr val="bg2">
                  <a:lumMod val="75000"/>
                </a:schemeClr>
              </a:buClr>
              <a:buSzPct val="60000"/>
              <a:buFont typeface="Wingdings" panose="05000000000000000000" pitchFamily="2" charset="2"/>
              <a:buChar char="u"/>
            </a:pPr>
            <a:r>
              <a:rPr kumimoji="1" lang="zh-TW" altLang="en-US" sz="2400" dirty="0">
                <a:solidFill>
                  <a:schemeClr val="tx1">
                    <a:lumMod val="95000"/>
                  </a:schemeClr>
                </a:solidFill>
              </a:rPr>
              <a:t>流感疫苗注射才是最好的預防方法</a:t>
            </a:r>
          </a:p>
        </p:txBody>
      </p:sp>
    </p:spTree>
    <p:extLst>
      <p:ext uri="{BB962C8B-B14F-4D97-AF65-F5344CB8AC3E}">
        <p14:creationId xmlns:p14="http://schemas.microsoft.com/office/powerpoint/2010/main" val="1441029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Q&amp;A</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256653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t>M2 protein inhibitor </a:t>
            </a:r>
            <a:endParaRPr lang="zh-TW" altLang="en-US" dirty="0"/>
          </a:p>
        </p:txBody>
      </p:sp>
      <p:sp>
        <p:nvSpPr>
          <p:cNvPr id="3" name="內容版面配置區 2"/>
          <p:cNvSpPr>
            <a:spLocks noGrp="1"/>
          </p:cNvSpPr>
          <p:nvPr>
            <p:ph idx="1"/>
          </p:nvPr>
        </p:nvSpPr>
        <p:spPr>
          <a:xfrm>
            <a:off x="782957" y="1825028"/>
            <a:ext cx="7704667" cy="3332816"/>
          </a:xfrm>
        </p:spPr>
        <p:txBody>
          <a:bodyPr>
            <a:normAutofit fontScale="92500"/>
          </a:bodyPr>
          <a:lstStyle/>
          <a:p>
            <a:pPr lvl="1">
              <a:buClr>
                <a:schemeClr val="bg2">
                  <a:lumMod val="90000"/>
                </a:schemeClr>
              </a:buClr>
              <a:buSzPct val="60000"/>
              <a:buFont typeface="Wingdings" panose="05000000000000000000" pitchFamily="2" charset="2"/>
              <a:buChar char="u"/>
              <a:defRPr/>
            </a:pPr>
            <a:r>
              <a:rPr lang="en-US" altLang="zh-TW" sz="3600" b="1" dirty="0">
                <a:solidFill>
                  <a:schemeClr val="tx1">
                    <a:lumMod val="65000"/>
                    <a:lumOff val="35000"/>
                  </a:schemeClr>
                </a:solidFill>
                <a:latin typeface="+mj-ea"/>
                <a:ea typeface="+mj-ea"/>
              </a:rPr>
              <a:t>Mechanism : Inhibit viral uncoating</a:t>
            </a:r>
          </a:p>
          <a:p>
            <a:pPr lvl="1">
              <a:buClr>
                <a:schemeClr val="bg2">
                  <a:lumMod val="90000"/>
                </a:schemeClr>
              </a:buClr>
              <a:buSzPct val="60000"/>
              <a:buFont typeface="Wingdings" panose="05000000000000000000" pitchFamily="2" charset="2"/>
              <a:buChar char="u"/>
              <a:defRPr/>
            </a:pPr>
            <a:r>
              <a:rPr lang="en-US" altLang="zh-TW" sz="3600" b="1" dirty="0">
                <a:solidFill>
                  <a:schemeClr val="tx1">
                    <a:lumMod val="65000"/>
                    <a:lumOff val="35000"/>
                  </a:schemeClr>
                </a:solidFill>
                <a:latin typeface="+mj-ea"/>
                <a:ea typeface="+mj-ea"/>
              </a:rPr>
              <a:t> Drug : Amantadine</a:t>
            </a:r>
            <a:r>
              <a:rPr lang="zh-TW" altLang="en-US" sz="3600" b="1" dirty="0">
                <a:solidFill>
                  <a:schemeClr val="tx1">
                    <a:lumMod val="65000"/>
                    <a:lumOff val="35000"/>
                  </a:schemeClr>
                </a:solidFill>
                <a:latin typeface="+mj-ea"/>
                <a:ea typeface="+mj-ea"/>
              </a:rPr>
              <a:t>／</a:t>
            </a:r>
            <a:r>
              <a:rPr lang="en-US" altLang="zh-TW" sz="3600" b="1" dirty="0">
                <a:solidFill>
                  <a:schemeClr val="tx1">
                    <a:lumMod val="65000"/>
                    <a:lumOff val="35000"/>
                  </a:schemeClr>
                </a:solidFill>
                <a:latin typeface="+mj-ea"/>
                <a:ea typeface="+mj-ea"/>
              </a:rPr>
              <a:t>Rimantadine</a:t>
            </a:r>
          </a:p>
          <a:p>
            <a:pPr lvl="1">
              <a:buClr>
                <a:schemeClr val="bg2">
                  <a:lumMod val="90000"/>
                </a:schemeClr>
              </a:buClr>
              <a:buSzPct val="60000"/>
              <a:buFont typeface="Wingdings" panose="05000000000000000000" pitchFamily="2" charset="2"/>
              <a:buChar char="u"/>
              <a:defRPr/>
            </a:pPr>
            <a:r>
              <a:rPr lang="en-US" altLang="zh-TW" sz="3600" b="1" dirty="0">
                <a:solidFill>
                  <a:schemeClr val="tx1">
                    <a:lumMod val="65000"/>
                    <a:lumOff val="35000"/>
                  </a:schemeClr>
                </a:solidFill>
                <a:latin typeface="+mj-ea"/>
                <a:ea typeface="+mj-ea"/>
              </a:rPr>
              <a:t> Only active against influenza A</a:t>
            </a:r>
          </a:p>
          <a:p>
            <a:pPr lvl="1">
              <a:buClr>
                <a:schemeClr val="bg2">
                  <a:lumMod val="90000"/>
                </a:schemeClr>
              </a:buClr>
              <a:buSzPct val="60000"/>
              <a:buFont typeface="Wingdings" panose="05000000000000000000" pitchFamily="2" charset="2"/>
              <a:buChar char="u"/>
              <a:defRPr/>
            </a:pPr>
            <a:r>
              <a:rPr lang="en-US" altLang="zh-TW" sz="3600" b="1" dirty="0">
                <a:solidFill>
                  <a:schemeClr val="tx1">
                    <a:lumMod val="65000"/>
                    <a:lumOff val="35000"/>
                  </a:schemeClr>
                </a:solidFill>
                <a:latin typeface="+mj-ea"/>
                <a:ea typeface="+mj-ea"/>
              </a:rPr>
              <a:t> Resistance rapidly increasing</a:t>
            </a:r>
          </a:p>
          <a:p>
            <a:pPr lvl="1">
              <a:buClr>
                <a:schemeClr val="bg2">
                  <a:lumMod val="90000"/>
                </a:schemeClr>
              </a:buClr>
              <a:buSzPct val="60000"/>
              <a:buFont typeface="Wingdings" panose="05000000000000000000" pitchFamily="2" charset="2"/>
              <a:buChar char="u"/>
              <a:defRPr/>
            </a:pPr>
            <a:endParaRPr lang="en-US" altLang="zh-TW" sz="2400" dirty="0"/>
          </a:p>
          <a:p>
            <a:pPr marL="201168" lvl="1" indent="0">
              <a:buNone/>
              <a:defRPr/>
            </a:pPr>
            <a:r>
              <a:rPr lang="zh-TW" altLang="en-US" sz="3600" dirty="0"/>
              <a:t>已不建議使用於流感病毒感染治療</a:t>
            </a:r>
            <a:endParaRPr lang="en-US" altLang="zh-TW" sz="3600" dirty="0"/>
          </a:p>
          <a:p>
            <a:pPr lvl="1">
              <a:defRPr/>
            </a:pPr>
            <a:endParaRPr lang="en-US" altLang="zh-TW" sz="2400" dirty="0"/>
          </a:p>
        </p:txBody>
      </p:sp>
    </p:spTree>
    <p:extLst>
      <p:ext uri="{BB962C8B-B14F-4D97-AF65-F5344CB8AC3E}">
        <p14:creationId xmlns:p14="http://schemas.microsoft.com/office/powerpoint/2010/main" val="43141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t>Neuraminidase inhibitor </a:t>
            </a:r>
            <a:endParaRPr lang="zh-TW" altLang="en-US" dirty="0"/>
          </a:p>
        </p:txBody>
      </p:sp>
      <p:sp>
        <p:nvSpPr>
          <p:cNvPr id="3" name="內容版面配置區 2"/>
          <p:cNvSpPr>
            <a:spLocks noGrp="1"/>
          </p:cNvSpPr>
          <p:nvPr>
            <p:ph idx="1"/>
          </p:nvPr>
        </p:nvSpPr>
        <p:spPr>
          <a:xfrm>
            <a:off x="768096" y="1768255"/>
            <a:ext cx="7995658" cy="4023360"/>
          </a:xfrm>
        </p:spPr>
        <p:txBody>
          <a:bodyPr/>
          <a:lstStyle/>
          <a:p>
            <a:pPr>
              <a:buClr>
                <a:schemeClr val="bg2">
                  <a:lumMod val="90000"/>
                </a:schemeClr>
              </a:buClr>
              <a:buSzPct val="60000"/>
              <a:buFont typeface="Wingdings" panose="05000000000000000000" pitchFamily="2" charset="2"/>
              <a:buChar char="u"/>
            </a:pPr>
            <a:r>
              <a:rPr lang="en-US" altLang="zh-TW" sz="3300" b="1" dirty="0">
                <a:solidFill>
                  <a:schemeClr val="tx1">
                    <a:lumMod val="65000"/>
                    <a:lumOff val="35000"/>
                  </a:schemeClr>
                </a:solidFill>
                <a:latin typeface="+mj-ea"/>
                <a:ea typeface="+mj-ea"/>
              </a:rPr>
              <a:t> Mechanism : inhibiting viral release</a:t>
            </a:r>
          </a:p>
          <a:p>
            <a:pPr>
              <a:buClr>
                <a:schemeClr val="bg2">
                  <a:lumMod val="90000"/>
                </a:schemeClr>
              </a:buClr>
              <a:buSzPct val="60000"/>
              <a:buFont typeface="Wingdings" panose="05000000000000000000" pitchFamily="2" charset="2"/>
              <a:buChar char="u"/>
            </a:pPr>
            <a:r>
              <a:rPr lang="en-US" altLang="zh-TW" sz="3300" b="1" dirty="0">
                <a:solidFill>
                  <a:schemeClr val="tx1">
                    <a:lumMod val="65000"/>
                    <a:lumOff val="35000"/>
                  </a:schemeClr>
                </a:solidFill>
                <a:latin typeface="+mj-ea"/>
                <a:ea typeface="+mj-ea"/>
              </a:rPr>
              <a:t> Drug : Oseltamivir</a:t>
            </a:r>
            <a:r>
              <a:rPr lang="zh-TW" altLang="en-US" sz="3300" b="1" dirty="0">
                <a:solidFill>
                  <a:schemeClr val="tx1">
                    <a:lumMod val="65000"/>
                    <a:lumOff val="35000"/>
                  </a:schemeClr>
                </a:solidFill>
                <a:latin typeface="+mj-ea"/>
                <a:ea typeface="+mj-ea"/>
              </a:rPr>
              <a:t>、</a:t>
            </a:r>
            <a:r>
              <a:rPr lang="en-US" altLang="zh-TW" sz="3300" b="1" dirty="0">
                <a:solidFill>
                  <a:schemeClr val="tx1">
                    <a:lumMod val="65000"/>
                    <a:lumOff val="35000"/>
                  </a:schemeClr>
                </a:solidFill>
                <a:latin typeface="+mj-ea"/>
                <a:ea typeface="+mj-ea"/>
              </a:rPr>
              <a:t>Zanamivir</a:t>
            </a:r>
            <a:r>
              <a:rPr lang="zh-TW" altLang="en-US" sz="3300" b="1" dirty="0">
                <a:solidFill>
                  <a:schemeClr val="tx1">
                    <a:lumMod val="65000"/>
                    <a:lumOff val="35000"/>
                  </a:schemeClr>
                </a:solidFill>
                <a:latin typeface="+mj-ea"/>
                <a:ea typeface="+mj-ea"/>
              </a:rPr>
              <a:t>、</a:t>
            </a:r>
            <a:r>
              <a:rPr lang="en-US" altLang="zh-TW" sz="3300" b="1" dirty="0">
                <a:solidFill>
                  <a:schemeClr val="tx1">
                    <a:lumMod val="65000"/>
                    <a:lumOff val="35000"/>
                  </a:schemeClr>
                </a:solidFill>
                <a:latin typeface="+mj-ea"/>
                <a:ea typeface="+mj-ea"/>
              </a:rPr>
              <a:t>   </a:t>
            </a:r>
          </a:p>
          <a:p>
            <a:pPr marL="0" indent="0">
              <a:buClr>
                <a:schemeClr val="bg2">
                  <a:lumMod val="90000"/>
                </a:schemeClr>
              </a:buClr>
              <a:buSzPct val="60000"/>
              <a:buNone/>
            </a:pPr>
            <a:r>
              <a:rPr lang="en-US" altLang="zh-TW" sz="3300" b="1" dirty="0">
                <a:solidFill>
                  <a:schemeClr val="tx1">
                    <a:lumMod val="65000"/>
                    <a:lumOff val="35000"/>
                  </a:schemeClr>
                </a:solidFill>
                <a:latin typeface="+mj-ea"/>
                <a:ea typeface="+mj-ea"/>
              </a:rPr>
              <a:t>                Peramivir</a:t>
            </a:r>
          </a:p>
          <a:p>
            <a:pPr>
              <a:buClr>
                <a:schemeClr val="bg2">
                  <a:lumMod val="90000"/>
                </a:schemeClr>
              </a:buClr>
              <a:buSzPct val="60000"/>
              <a:buFont typeface="Wingdings" panose="05000000000000000000" pitchFamily="2" charset="2"/>
              <a:buChar char="u"/>
            </a:pPr>
            <a:r>
              <a:rPr lang="en-US" altLang="zh-TW" sz="3300" b="1" dirty="0">
                <a:solidFill>
                  <a:schemeClr val="tx1">
                    <a:lumMod val="65000"/>
                    <a:lumOff val="35000"/>
                  </a:schemeClr>
                </a:solidFill>
                <a:latin typeface="+mj-ea"/>
                <a:ea typeface="+mj-ea"/>
              </a:rPr>
              <a:t> Active against influenza A and B  </a:t>
            </a:r>
          </a:p>
          <a:p>
            <a:pPr marL="0" indent="0">
              <a:buNone/>
            </a:pPr>
            <a:endParaRPr lang="en-US" altLang="zh-TW" sz="3300" b="1" dirty="0">
              <a:solidFill>
                <a:schemeClr val="tx1">
                  <a:lumMod val="65000"/>
                  <a:lumOff val="35000"/>
                </a:schemeClr>
              </a:solidFill>
              <a:latin typeface="+mj-ea"/>
              <a:ea typeface="+mj-ea"/>
            </a:endParaRPr>
          </a:p>
          <a:p>
            <a:pPr marL="0" indent="0">
              <a:buNone/>
            </a:pPr>
            <a:r>
              <a:rPr lang="zh-TW" altLang="en-US" sz="3600" b="1" dirty="0"/>
              <a:t>目前抗病毒藥物主流</a:t>
            </a:r>
          </a:p>
        </p:txBody>
      </p:sp>
    </p:spTree>
    <p:extLst>
      <p:ext uri="{BB962C8B-B14F-4D97-AF65-F5344CB8AC3E}">
        <p14:creationId xmlns:p14="http://schemas.microsoft.com/office/powerpoint/2010/main" val="3234942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42008"/>
            <a:ext cx="7290054" cy="725435"/>
          </a:xfrm>
        </p:spPr>
        <p:txBody>
          <a:bodyPr/>
          <a:lstStyle/>
          <a:p>
            <a:r>
              <a:rPr lang="en-US" altLang="zh-TW" sz="3200" b="1" dirty="0"/>
              <a:t>Neuraminidase inhibitors</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590036086"/>
              </p:ext>
            </p:extLst>
          </p:nvPr>
        </p:nvGraphicFramePr>
        <p:xfrm>
          <a:off x="331793" y="1069522"/>
          <a:ext cx="8480413" cy="5279064"/>
        </p:xfrm>
        <a:graphic>
          <a:graphicData uri="http://schemas.openxmlformats.org/drawingml/2006/table">
            <a:tbl>
              <a:tblPr firstRow="1" bandRow="1">
                <a:tableStyleId>{00A15C55-8517-42AA-B614-E9B94910E393}</a:tableStyleId>
              </a:tblPr>
              <a:tblGrid>
                <a:gridCol w="1721948">
                  <a:extLst>
                    <a:ext uri="{9D8B030D-6E8A-4147-A177-3AD203B41FA5}">
                      <a16:colId xmlns:a16="http://schemas.microsoft.com/office/drawing/2014/main" val="20000"/>
                    </a:ext>
                  </a:extLst>
                </a:gridCol>
                <a:gridCol w="2265567">
                  <a:extLst>
                    <a:ext uri="{9D8B030D-6E8A-4147-A177-3AD203B41FA5}">
                      <a16:colId xmlns:a16="http://schemas.microsoft.com/office/drawing/2014/main" val="20001"/>
                    </a:ext>
                  </a:extLst>
                </a:gridCol>
                <a:gridCol w="1924617">
                  <a:extLst>
                    <a:ext uri="{9D8B030D-6E8A-4147-A177-3AD203B41FA5}">
                      <a16:colId xmlns:a16="http://schemas.microsoft.com/office/drawing/2014/main" val="20002"/>
                    </a:ext>
                  </a:extLst>
                </a:gridCol>
                <a:gridCol w="2568281">
                  <a:extLst>
                    <a:ext uri="{9D8B030D-6E8A-4147-A177-3AD203B41FA5}">
                      <a16:colId xmlns:a16="http://schemas.microsoft.com/office/drawing/2014/main" val="20003"/>
                    </a:ext>
                  </a:extLst>
                </a:gridCol>
              </a:tblGrid>
              <a:tr h="808600">
                <a:tc>
                  <a:txBody>
                    <a:bodyPr/>
                    <a:lstStyle/>
                    <a:p>
                      <a:endParaRPr lang="zh-TW" altLang="en-US" sz="2000" b="1" kern="1200" dirty="0">
                        <a:solidFill>
                          <a:schemeClr val="accent1">
                            <a:lumMod val="50000"/>
                          </a:schemeClr>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chemeClr val="bg1"/>
                          </a:solidFill>
                        </a:rPr>
                        <a:t>克流感</a:t>
                      </a:r>
                      <a:r>
                        <a:rPr lang="en-US" altLang="zh-TW" sz="2400" b="1" dirty="0">
                          <a:solidFill>
                            <a:schemeClr val="bg1"/>
                          </a:solidFill>
                        </a:rPr>
                        <a:t>/</a:t>
                      </a:r>
                      <a:r>
                        <a:rPr lang="zh-TW" altLang="en-US" sz="2400" b="1" dirty="0">
                          <a:solidFill>
                            <a:schemeClr val="bg1"/>
                          </a:solidFill>
                        </a:rPr>
                        <a:t>易剋冒</a:t>
                      </a:r>
                      <a:r>
                        <a:rPr lang="en-US" altLang="zh-TW" sz="2400" b="1" dirty="0">
                          <a:solidFill>
                            <a:schemeClr val="bg1"/>
                          </a:solidFill>
                        </a:rPr>
                        <a:t>(</a:t>
                      </a:r>
                      <a:r>
                        <a:rPr lang="en-US" altLang="zh-TW" sz="2400" b="1" dirty="0" err="1">
                          <a:solidFill>
                            <a:schemeClr val="bg1"/>
                          </a:solidFill>
                        </a:rPr>
                        <a:t>Oseltamivir</a:t>
                      </a:r>
                      <a:r>
                        <a:rPr lang="en-US" altLang="zh-TW" sz="2400" b="1" dirty="0">
                          <a:solidFill>
                            <a:schemeClr val="bg1"/>
                          </a:solidFill>
                        </a:rPr>
                        <a:t>)</a:t>
                      </a:r>
                      <a:endParaRPr lang="zh-TW" altLang="en-US" sz="2400" b="1"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chemeClr val="bg1"/>
                          </a:solidFill>
                        </a:rPr>
                        <a:t>瑞樂沙 </a:t>
                      </a:r>
                      <a:r>
                        <a:rPr lang="en-US" altLang="zh-TW" sz="2400" b="1" dirty="0">
                          <a:solidFill>
                            <a:schemeClr val="bg1"/>
                          </a:solidFill>
                        </a:rPr>
                        <a:t>(</a:t>
                      </a:r>
                      <a:r>
                        <a:rPr lang="en-US" altLang="zh-TW" sz="2400" b="1" dirty="0" err="1">
                          <a:solidFill>
                            <a:schemeClr val="bg1"/>
                          </a:solidFill>
                        </a:rPr>
                        <a:t>Zanamivir</a:t>
                      </a:r>
                      <a:r>
                        <a:rPr lang="en-US" altLang="zh-TW" sz="2400" b="1" dirty="0">
                          <a:solidFill>
                            <a:schemeClr val="bg1"/>
                          </a:solidFill>
                        </a:rPr>
                        <a:t>)</a:t>
                      </a:r>
                      <a:endParaRPr lang="zh-TW" altLang="en-US" sz="240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chemeClr val="bg1"/>
                          </a:solidFill>
                        </a:rPr>
                        <a:t>瑞貝塔 </a:t>
                      </a:r>
                      <a:r>
                        <a:rPr lang="en-US" altLang="zh-TW" sz="2400" b="1" dirty="0">
                          <a:solidFill>
                            <a:schemeClr val="bg1"/>
                          </a:solidFill>
                        </a:rPr>
                        <a:t>(</a:t>
                      </a:r>
                      <a:r>
                        <a:rPr lang="en-US" altLang="zh-TW" sz="2400" b="1" dirty="0" err="1">
                          <a:solidFill>
                            <a:schemeClr val="bg1"/>
                          </a:solidFill>
                        </a:rPr>
                        <a:t>Peramivir</a:t>
                      </a:r>
                      <a:r>
                        <a:rPr lang="en-US" altLang="zh-TW" sz="2400" b="1" dirty="0">
                          <a:solidFill>
                            <a:schemeClr val="bg1"/>
                          </a:solidFill>
                        </a:rPr>
                        <a:t>)</a:t>
                      </a:r>
                      <a:endParaRPr lang="zh-TW" altLang="en-US" sz="2400" b="1" dirty="0">
                        <a:solidFill>
                          <a:schemeClr val="bg1"/>
                        </a:solidFill>
                      </a:endParaRPr>
                    </a:p>
                  </a:txBody>
                  <a:tcPr/>
                </a:tc>
                <a:extLst>
                  <a:ext uri="{0D108BD9-81ED-4DB2-BD59-A6C34878D82A}">
                    <a16:rowId xmlns:a16="http://schemas.microsoft.com/office/drawing/2014/main" val="10000"/>
                  </a:ext>
                </a:extLst>
              </a:tr>
              <a:tr h="485448">
                <a:tc>
                  <a:txBody>
                    <a:bodyPr/>
                    <a:lstStyle/>
                    <a:p>
                      <a:r>
                        <a:rPr lang="zh-TW" altLang="en-US" sz="1800" b="1" kern="1200" dirty="0">
                          <a:solidFill>
                            <a:schemeClr val="accent2"/>
                          </a:solidFill>
                          <a:latin typeface="+mn-lt"/>
                          <a:ea typeface="+mn-ea"/>
                          <a:cs typeface="+mn-cs"/>
                        </a:rPr>
                        <a:t>劑型</a:t>
                      </a:r>
                    </a:p>
                  </a:txBody>
                  <a:tcPr/>
                </a:tc>
                <a:tc>
                  <a:txBody>
                    <a:bodyPr/>
                    <a:lstStyle/>
                    <a:p>
                      <a:pPr algn="ctr"/>
                      <a:r>
                        <a:rPr lang="zh-TW" altLang="en-US" sz="1800" b="1" kern="1200" dirty="0">
                          <a:solidFill>
                            <a:schemeClr val="tx2">
                              <a:lumMod val="25000"/>
                            </a:schemeClr>
                          </a:solidFill>
                          <a:latin typeface="+mn-lt"/>
                          <a:ea typeface="+mn-ea"/>
                          <a:cs typeface="+mn-cs"/>
                        </a:rPr>
                        <a:t>口服</a:t>
                      </a:r>
                    </a:p>
                  </a:txBody>
                  <a:tcPr/>
                </a:tc>
                <a:tc>
                  <a:txBody>
                    <a:bodyPr/>
                    <a:lstStyle/>
                    <a:p>
                      <a:pPr algn="ctr"/>
                      <a:r>
                        <a:rPr lang="zh-TW" altLang="en-US" sz="1800" b="1" kern="1200" dirty="0">
                          <a:solidFill>
                            <a:schemeClr val="tx2">
                              <a:lumMod val="25000"/>
                            </a:schemeClr>
                          </a:solidFill>
                          <a:latin typeface="+mn-lt"/>
                          <a:ea typeface="+mn-ea"/>
                          <a:cs typeface="+mn-cs"/>
                        </a:rPr>
                        <a:t>吸入</a:t>
                      </a:r>
                    </a:p>
                  </a:txBody>
                  <a:tcPr/>
                </a:tc>
                <a:tc>
                  <a:txBody>
                    <a:bodyPr/>
                    <a:lstStyle/>
                    <a:p>
                      <a:pPr algn="ctr"/>
                      <a:r>
                        <a:rPr lang="zh-TW" altLang="en-US" sz="1800" b="1" kern="1200" dirty="0">
                          <a:solidFill>
                            <a:schemeClr val="tx2">
                              <a:lumMod val="25000"/>
                            </a:schemeClr>
                          </a:solidFill>
                          <a:latin typeface="+mn-lt"/>
                          <a:ea typeface="+mn-ea"/>
                          <a:cs typeface="+mn-cs"/>
                        </a:rPr>
                        <a:t>注射</a:t>
                      </a:r>
                    </a:p>
                  </a:txBody>
                  <a:tcPr/>
                </a:tc>
                <a:extLst>
                  <a:ext uri="{0D108BD9-81ED-4DB2-BD59-A6C34878D82A}">
                    <a16:rowId xmlns:a16="http://schemas.microsoft.com/office/drawing/2014/main" val="10001"/>
                  </a:ext>
                </a:extLst>
              </a:tr>
              <a:tr h="808616">
                <a:tc>
                  <a:txBody>
                    <a:bodyPr/>
                    <a:lstStyle/>
                    <a:p>
                      <a:r>
                        <a:rPr lang="zh-TW" altLang="en-US" sz="1800" b="1" kern="1200" dirty="0">
                          <a:solidFill>
                            <a:schemeClr val="accent2"/>
                          </a:solidFill>
                          <a:latin typeface="+mn-lt"/>
                          <a:ea typeface="+mn-ea"/>
                          <a:cs typeface="+mn-cs"/>
                        </a:rPr>
                        <a:t>使用對象</a:t>
                      </a:r>
                    </a:p>
                  </a:txBody>
                  <a:tcPr/>
                </a:tc>
                <a:tc>
                  <a:txBody>
                    <a:bodyPr/>
                    <a:lstStyle/>
                    <a:p>
                      <a:pPr marL="0" algn="ctr" defTabSz="914400" rtl="0" eaLnBrk="1" latinLnBrk="0" hangingPunct="1"/>
                      <a:r>
                        <a:rPr lang="zh-TW" altLang="en-US" sz="1800" b="1" kern="1200" dirty="0">
                          <a:solidFill>
                            <a:schemeClr val="tx2">
                              <a:lumMod val="25000"/>
                            </a:schemeClr>
                          </a:solidFill>
                          <a:latin typeface="+mn-lt"/>
                          <a:ea typeface="+mn-ea"/>
                          <a:cs typeface="+mn-cs"/>
                        </a:rPr>
                        <a:t>成人</a:t>
                      </a:r>
                      <a:r>
                        <a:rPr lang="en-US" altLang="zh-TW" sz="1800" b="1" kern="1200" dirty="0">
                          <a:solidFill>
                            <a:schemeClr val="tx2">
                              <a:lumMod val="25000"/>
                            </a:schemeClr>
                          </a:solidFill>
                          <a:latin typeface="+mn-lt"/>
                          <a:ea typeface="+mn-ea"/>
                          <a:cs typeface="+mn-cs"/>
                        </a:rPr>
                        <a:t>(</a:t>
                      </a:r>
                      <a:r>
                        <a:rPr lang="zh-TW" altLang="en-US" sz="1800" b="1" kern="1200" dirty="0">
                          <a:solidFill>
                            <a:schemeClr val="tx2">
                              <a:lumMod val="25000"/>
                            </a:schemeClr>
                          </a:solidFill>
                          <a:latin typeface="+mn-lt"/>
                          <a:ea typeface="+mn-ea"/>
                          <a:cs typeface="+mn-cs"/>
                        </a:rPr>
                        <a:t>含孕婦</a:t>
                      </a:r>
                      <a:r>
                        <a:rPr lang="en-US" altLang="zh-TW" sz="1800" b="1" kern="1200" dirty="0">
                          <a:solidFill>
                            <a:schemeClr val="tx2">
                              <a:lumMod val="25000"/>
                            </a:schemeClr>
                          </a:solidFill>
                          <a:latin typeface="+mn-lt"/>
                          <a:ea typeface="+mn-ea"/>
                          <a:cs typeface="+mn-cs"/>
                        </a:rPr>
                        <a:t>)</a:t>
                      </a:r>
                      <a:r>
                        <a:rPr lang="zh-TW" altLang="en-US" sz="1800" b="1" kern="1200" dirty="0">
                          <a:solidFill>
                            <a:schemeClr val="tx2">
                              <a:lumMod val="25000"/>
                            </a:schemeClr>
                          </a:solidFill>
                          <a:latin typeface="+mn-lt"/>
                          <a:ea typeface="+mn-ea"/>
                          <a:cs typeface="+mn-cs"/>
                        </a:rPr>
                        <a:t>及兒童（含足月新生兒）</a:t>
                      </a:r>
                    </a:p>
                  </a:txBody>
                  <a:tcPr marL="91459" marR="91459" marT="45727" marB="45727" anchor="ctr"/>
                </a:tc>
                <a:tc>
                  <a:txBody>
                    <a:bodyPr/>
                    <a:lstStyle/>
                    <a:p>
                      <a:pPr marL="0" algn="ctr" defTabSz="914400" rtl="0" eaLnBrk="1" latinLnBrk="0" hangingPunct="1"/>
                      <a:r>
                        <a:rPr lang="zh-TW" altLang="en-US" sz="1800" b="1" kern="1200" dirty="0">
                          <a:solidFill>
                            <a:schemeClr val="tx2">
                              <a:lumMod val="25000"/>
                            </a:schemeClr>
                          </a:solidFill>
                          <a:latin typeface="+mn-lt"/>
                          <a:ea typeface="+mn-ea"/>
                          <a:cs typeface="+mn-cs"/>
                        </a:rPr>
                        <a:t>成人</a:t>
                      </a:r>
                      <a:r>
                        <a:rPr lang="en-US" altLang="zh-TW" sz="1800" b="1" kern="1200" dirty="0">
                          <a:solidFill>
                            <a:schemeClr val="tx2">
                              <a:lumMod val="25000"/>
                            </a:schemeClr>
                          </a:solidFill>
                          <a:latin typeface="+mn-lt"/>
                          <a:ea typeface="+mn-ea"/>
                          <a:cs typeface="+mn-cs"/>
                        </a:rPr>
                        <a:t>(</a:t>
                      </a:r>
                      <a:r>
                        <a:rPr lang="zh-TW" altLang="en-US" sz="1800" b="1" kern="1200" dirty="0">
                          <a:solidFill>
                            <a:schemeClr val="tx2">
                              <a:lumMod val="25000"/>
                            </a:schemeClr>
                          </a:solidFill>
                          <a:latin typeface="+mn-lt"/>
                          <a:ea typeface="+mn-ea"/>
                          <a:cs typeface="+mn-cs"/>
                        </a:rPr>
                        <a:t>含孕婦</a:t>
                      </a:r>
                      <a:r>
                        <a:rPr lang="en-US" altLang="zh-TW" sz="1800" b="1" kern="1200" dirty="0">
                          <a:solidFill>
                            <a:schemeClr val="tx2">
                              <a:lumMod val="25000"/>
                            </a:schemeClr>
                          </a:solidFill>
                          <a:latin typeface="+mn-lt"/>
                          <a:ea typeface="+mn-ea"/>
                          <a:cs typeface="+mn-cs"/>
                        </a:rPr>
                        <a:t>)</a:t>
                      </a:r>
                      <a:r>
                        <a:rPr lang="zh-TW" altLang="en-US" sz="1800" b="1" kern="1200" dirty="0">
                          <a:solidFill>
                            <a:schemeClr val="tx2">
                              <a:lumMod val="25000"/>
                            </a:schemeClr>
                          </a:solidFill>
                          <a:latin typeface="+mn-lt"/>
                          <a:ea typeface="+mn-ea"/>
                          <a:cs typeface="+mn-cs"/>
                        </a:rPr>
                        <a:t>及五歲以上兒童</a:t>
                      </a:r>
                    </a:p>
                  </a:txBody>
                  <a:tcPr marL="91459" marR="91459" marT="45727" marB="4572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tx2">
                              <a:lumMod val="25000"/>
                            </a:schemeClr>
                          </a:solidFill>
                          <a:latin typeface="+mn-lt"/>
                          <a:ea typeface="+mn-ea"/>
                          <a:cs typeface="+mn-cs"/>
                        </a:rPr>
                        <a:t>成人</a:t>
                      </a:r>
                      <a:r>
                        <a:rPr lang="en-US" altLang="zh-TW" sz="1800" b="1" kern="1200" dirty="0">
                          <a:solidFill>
                            <a:schemeClr val="tx2">
                              <a:lumMod val="25000"/>
                            </a:schemeClr>
                          </a:solidFill>
                          <a:latin typeface="+mn-lt"/>
                          <a:ea typeface="+mn-ea"/>
                          <a:cs typeface="+mn-cs"/>
                        </a:rPr>
                        <a:t>(</a:t>
                      </a:r>
                      <a:r>
                        <a:rPr lang="zh-TW" altLang="en-US" sz="1800" b="1" kern="1200" dirty="0">
                          <a:solidFill>
                            <a:schemeClr val="tx2">
                              <a:lumMod val="25000"/>
                            </a:schemeClr>
                          </a:solidFill>
                          <a:latin typeface="+mn-lt"/>
                          <a:ea typeface="+mn-ea"/>
                          <a:cs typeface="+mn-cs"/>
                        </a:rPr>
                        <a:t>含孕婦</a:t>
                      </a:r>
                      <a:r>
                        <a:rPr lang="en-US" altLang="zh-TW" sz="1800" b="1" kern="1200" dirty="0">
                          <a:solidFill>
                            <a:schemeClr val="tx2">
                              <a:lumMod val="25000"/>
                            </a:schemeClr>
                          </a:solidFill>
                          <a:latin typeface="+mn-lt"/>
                          <a:ea typeface="+mn-ea"/>
                          <a:cs typeface="+mn-cs"/>
                        </a:rPr>
                        <a:t>)</a:t>
                      </a:r>
                      <a:r>
                        <a:rPr lang="zh-TW" altLang="en-US" sz="1800" b="1" kern="1200" dirty="0">
                          <a:solidFill>
                            <a:schemeClr val="tx2">
                              <a:lumMod val="25000"/>
                            </a:schemeClr>
                          </a:solidFill>
                          <a:latin typeface="+mn-lt"/>
                          <a:ea typeface="+mn-ea"/>
                          <a:cs typeface="+mn-cs"/>
                        </a:rPr>
                        <a:t>及兒童（早產兒與新生兒除外）</a:t>
                      </a:r>
                    </a:p>
                  </a:txBody>
                  <a:tcPr marL="91459" marR="91459" marT="45727" marB="45727" anchor="ctr"/>
                </a:tc>
                <a:extLst>
                  <a:ext uri="{0D108BD9-81ED-4DB2-BD59-A6C34878D82A}">
                    <a16:rowId xmlns:a16="http://schemas.microsoft.com/office/drawing/2014/main" val="10002"/>
                  </a:ext>
                </a:extLst>
              </a:tr>
              <a:tr h="663971">
                <a:tc>
                  <a:txBody>
                    <a:bodyPr/>
                    <a:lstStyle/>
                    <a:p>
                      <a:r>
                        <a:rPr lang="zh-TW" altLang="en-US" sz="1800" b="1" kern="1200" dirty="0">
                          <a:solidFill>
                            <a:schemeClr val="accent2"/>
                          </a:solidFill>
                          <a:latin typeface="+mn-lt"/>
                          <a:ea typeface="+mn-ea"/>
                          <a:cs typeface="+mn-cs"/>
                        </a:rPr>
                        <a:t>用法用量</a:t>
                      </a:r>
                    </a:p>
                  </a:txBody>
                  <a:tcPr/>
                </a:tc>
                <a:tc>
                  <a:txBody>
                    <a:bodyPr/>
                    <a:lstStyle/>
                    <a:p>
                      <a:pPr algn="ctr"/>
                      <a:r>
                        <a:rPr lang="zh-TW" altLang="en-US" sz="1800" b="1" kern="1200" dirty="0">
                          <a:solidFill>
                            <a:schemeClr val="tx2">
                              <a:lumMod val="25000"/>
                            </a:schemeClr>
                          </a:solidFill>
                          <a:latin typeface="+mn-lt"/>
                          <a:ea typeface="+mn-ea"/>
                          <a:cs typeface="+mn-cs"/>
                        </a:rPr>
                        <a:t>每日</a:t>
                      </a:r>
                      <a:r>
                        <a:rPr lang="en-US" altLang="zh-TW" sz="1800" b="1" kern="1200" dirty="0">
                          <a:solidFill>
                            <a:schemeClr val="tx2">
                              <a:lumMod val="25000"/>
                            </a:schemeClr>
                          </a:solidFill>
                          <a:latin typeface="+mn-lt"/>
                          <a:ea typeface="+mn-ea"/>
                          <a:cs typeface="+mn-cs"/>
                        </a:rPr>
                        <a:t>2</a:t>
                      </a:r>
                      <a:r>
                        <a:rPr lang="zh-TW" altLang="en-US" sz="1800" b="1" kern="1200" dirty="0">
                          <a:solidFill>
                            <a:schemeClr val="tx2">
                              <a:lumMod val="25000"/>
                            </a:schemeClr>
                          </a:solidFill>
                          <a:latin typeface="+mn-lt"/>
                          <a:ea typeface="+mn-ea"/>
                          <a:cs typeface="+mn-cs"/>
                        </a:rPr>
                        <a:t>次，每次</a:t>
                      </a:r>
                      <a:r>
                        <a:rPr lang="en-US" altLang="zh-TW" sz="1800" b="1" kern="1200" dirty="0">
                          <a:solidFill>
                            <a:schemeClr val="tx2">
                              <a:lumMod val="25000"/>
                            </a:schemeClr>
                          </a:solidFill>
                          <a:latin typeface="+mn-lt"/>
                          <a:ea typeface="+mn-ea"/>
                          <a:cs typeface="+mn-cs"/>
                        </a:rPr>
                        <a:t>75mg</a:t>
                      </a:r>
                      <a:r>
                        <a:rPr lang="zh-TW" altLang="en-US" sz="1800" b="1" kern="1200" dirty="0">
                          <a:solidFill>
                            <a:schemeClr val="tx2">
                              <a:lumMod val="25000"/>
                            </a:schemeClr>
                          </a:solidFill>
                          <a:latin typeface="+mn-lt"/>
                          <a:ea typeface="+mn-ea"/>
                          <a:cs typeface="+mn-cs"/>
                        </a:rPr>
                        <a:t>，共</a:t>
                      </a:r>
                      <a:r>
                        <a:rPr lang="en-US" altLang="zh-TW" sz="1800" b="1" kern="1200" dirty="0">
                          <a:solidFill>
                            <a:schemeClr val="tx2">
                              <a:lumMod val="25000"/>
                            </a:schemeClr>
                          </a:solidFill>
                          <a:latin typeface="+mn-lt"/>
                          <a:ea typeface="+mn-ea"/>
                          <a:cs typeface="+mn-cs"/>
                        </a:rPr>
                        <a:t>5</a:t>
                      </a:r>
                      <a:r>
                        <a:rPr lang="zh-TW" altLang="en-US" sz="1800" b="1" kern="1200" dirty="0">
                          <a:solidFill>
                            <a:schemeClr val="tx2">
                              <a:lumMod val="25000"/>
                            </a:schemeClr>
                          </a:solidFill>
                          <a:latin typeface="+mn-lt"/>
                          <a:ea typeface="+mn-ea"/>
                          <a:cs typeface="+mn-cs"/>
                        </a:rPr>
                        <a:t>日</a:t>
                      </a:r>
                      <a:endParaRPr lang="en-US" altLang="zh-TW" sz="1800" b="1" kern="1200" dirty="0">
                        <a:solidFill>
                          <a:schemeClr val="tx2">
                            <a:lumMod val="25000"/>
                          </a:schemeClr>
                        </a:solidFill>
                        <a:latin typeface="+mn-lt"/>
                        <a:ea typeface="+mn-ea"/>
                        <a:cs typeface="+mn-cs"/>
                      </a:endParaRPr>
                    </a:p>
                  </a:txBody>
                  <a:tcPr marL="91459" marR="91459" marT="45727" marB="45727" anchor="ctr"/>
                </a:tc>
                <a:tc>
                  <a:txBody>
                    <a:bodyPr/>
                    <a:lstStyle/>
                    <a:p>
                      <a:pPr marL="0" algn="ctr" defTabSz="914400" rtl="0" eaLnBrk="1" latinLnBrk="0" hangingPunct="1"/>
                      <a:r>
                        <a:rPr lang="zh-TW" altLang="en-US" sz="1800" b="1" kern="1200" dirty="0">
                          <a:solidFill>
                            <a:schemeClr val="tx2">
                              <a:lumMod val="25000"/>
                            </a:schemeClr>
                          </a:solidFill>
                          <a:latin typeface="+mn-lt"/>
                          <a:ea typeface="+mn-ea"/>
                          <a:cs typeface="+mn-cs"/>
                        </a:rPr>
                        <a:t>每日</a:t>
                      </a:r>
                      <a:r>
                        <a:rPr lang="en-US" altLang="zh-TW" sz="1800" b="1" kern="1200" dirty="0">
                          <a:solidFill>
                            <a:schemeClr val="tx2">
                              <a:lumMod val="25000"/>
                            </a:schemeClr>
                          </a:solidFill>
                          <a:latin typeface="+mn-lt"/>
                          <a:ea typeface="+mn-ea"/>
                          <a:cs typeface="+mn-cs"/>
                        </a:rPr>
                        <a:t>2</a:t>
                      </a:r>
                      <a:r>
                        <a:rPr lang="zh-TW" altLang="en-US" sz="1800" b="1" kern="1200" dirty="0">
                          <a:solidFill>
                            <a:schemeClr val="tx2">
                              <a:lumMod val="25000"/>
                            </a:schemeClr>
                          </a:solidFill>
                          <a:latin typeface="+mn-lt"/>
                          <a:ea typeface="+mn-ea"/>
                          <a:cs typeface="+mn-cs"/>
                        </a:rPr>
                        <a:t>次，每次吸 </a:t>
                      </a:r>
                      <a:r>
                        <a:rPr lang="en-US" altLang="zh-TW" sz="1800" b="1" kern="1200" dirty="0">
                          <a:solidFill>
                            <a:schemeClr val="tx2">
                              <a:lumMod val="25000"/>
                            </a:schemeClr>
                          </a:solidFill>
                          <a:latin typeface="+mn-lt"/>
                          <a:ea typeface="+mn-ea"/>
                          <a:cs typeface="+mn-cs"/>
                        </a:rPr>
                        <a:t>2 </a:t>
                      </a:r>
                      <a:r>
                        <a:rPr lang="zh-TW" altLang="en-US" sz="1800" b="1" kern="1200" dirty="0">
                          <a:solidFill>
                            <a:schemeClr val="tx2">
                              <a:lumMod val="25000"/>
                            </a:schemeClr>
                          </a:solidFill>
                          <a:latin typeface="+mn-lt"/>
                          <a:ea typeface="+mn-ea"/>
                          <a:cs typeface="+mn-cs"/>
                        </a:rPr>
                        <a:t>孔，共</a:t>
                      </a:r>
                      <a:r>
                        <a:rPr lang="en-US" altLang="zh-TW" sz="1800" b="1" kern="1200" dirty="0">
                          <a:solidFill>
                            <a:schemeClr val="tx2">
                              <a:lumMod val="25000"/>
                            </a:schemeClr>
                          </a:solidFill>
                          <a:latin typeface="+mn-lt"/>
                          <a:ea typeface="+mn-ea"/>
                          <a:cs typeface="+mn-cs"/>
                        </a:rPr>
                        <a:t>5</a:t>
                      </a:r>
                      <a:r>
                        <a:rPr lang="zh-TW" altLang="en-US" sz="1800" b="1" kern="1200" dirty="0">
                          <a:solidFill>
                            <a:schemeClr val="tx2">
                              <a:lumMod val="25000"/>
                            </a:schemeClr>
                          </a:solidFill>
                          <a:latin typeface="+mn-lt"/>
                          <a:ea typeface="+mn-ea"/>
                          <a:cs typeface="+mn-cs"/>
                        </a:rPr>
                        <a:t>日</a:t>
                      </a:r>
                    </a:p>
                  </a:txBody>
                  <a:tcPr marL="91459" marR="91459" marT="45727" marB="45727" anchor="ctr"/>
                </a:tc>
                <a:tc>
                  <a:txBody>
                    <a:bodyPr/>
                    <a:lstStyle/>
                    <a:p>
                      <a:pPr marL="0" algn="ctr" defTabSz="914400" rtl="0" eaLnBrk="1" latinLnBrk="0" hangingPunct="1"/>
                      <a:r>
                        <a:rPr lang="zh-TW" altLang="en-US" sz="1800" b="1" kern="1200" dirty="0">
                          <a:solidFill>
                            <a:schemeClr val="tx2">
                              <a:lumMod val="25000"/>
                            </a:schemeClr>
                          </a:solidFill>
                          <a:latin typeface="+mn-lt"/>
                          <a:ea typeface="+mn-ea"/>
                          <a:cs typeface="+mn-cs"/>
                        </a:rPr>
                        <a:t>單次 </a:t>
                      </a:r>
                      <a:r>
                        <a:rPr lang="en-US" altLang="zh-TW" sz="1800" b="1" kern="1200" dirty="0">
                          <a:solidFill>
                            <a:schemeClr val="tx2">
                              <a:lumMod val="25000"/>
                            </a:schemeClr>
                          </a:solidFill>
                          <a:latin typeface="+mn-lt"/>
                          <a:ea typeface="+mn-ea"/>
                          <a:cs typeface="+mn-cs"/>
                        </a:rPr>
                        <a:t>300mg</a:t>
                      </a:r>
                    </a:p>
                  </a:txBody>
                  <a:tcPr marL="91459" marR="91459" marT="45727" marB="45727" anchor="ctr"/>
                </a:tc>
                <a:extLst>
                  <a:ext uri="{0D108BD9-81ED-4DB2-BD59-A6C34878D82A}">
                    <a16:rowId xmlns:a16="http://schemas.microsoft.com/office/drawing/2014/main" val="10003"/>
                  </a:ext>
                </a:extLst>
              </a:tr>
              <a:tr h="512593">
                <a:tc>
                  <a:txBody>
                    <a:bodyPr/>
                    <a:lstStyle/>
                    <a:p>
                      <a:r>
                        <a:rPr lang="zh-TW" altLang="en-US" sz="1800" b="1" kern="1200" dirty="0">
                          <a:solidFill>
                            <a:schemeClr val="accent2"/>
                          </a:solidFill>
                          <a:latin typeface="+mn-lt"/>
                          <a:ea typeface="+mn-ea"/>
                          <a:cs typeface="+mn-cs"/>
                        </a:rPr>
                        <a:t>副作用</a:t>
                      </a:r>
                    </a:p>
                  </a:txBody>
                  <a:tcPr/>
                </a:tc>
                <a:tc>
                  <a:txBody>
                    <a:bodyPr/>
                    <a:lstStyle/>
                    <a:p>
                      <a:pPr algn="ctr"/>
                      <a:r>
                        <a:rPr lang="zh-TW" altLang="en-US" sz="1800" b="1" kern="1200" dirty="0">
                          <a:solidFill>
                            <a:schemeClr val="tx2">
                              <a:lumMod val="25000"/>
                            </a:schemeClr>
                          </a:solidFill>
                          <a:latin typeface="+mn-lt"/>
                          <a:ea typeface="+mn-ea"/>
                          <a:cs typeface="+mn-cs"/>
                        </a:rPr>
                        <a:t>噁心、嘔吐</a:t>
                      </a:r>
                    </a:p>
                  </a:txBody>
                  <a:tcPr/>
                </a:tc>
                <a:tc>
                  <a:txBody>
                    <a:bodyPr/>
                    <a:lstStyle/>
                    <a:p>
                      <a:pPr algn="ctr"/>
                      <a:r>
                        <a:rPr lang="zh-TW" altLang="en-US" sz="1800" b="1" kern="1200" dirty="0">
                          <a:solidFill>
                            <a:schemeClr val="tx2">
                              <a:lumMod val="25000"/>
                            </a:schemeClr>
                          </a:solidFill>
                          <a:latin typeface="+mn-lt"/>
                          <a:ea typeface="+mn-ea"/>
                          <a:cs typeface="+mn-cs"/>
                        </a:rPr>
                        <a:t>支氣管痙攣</a:t>
                      </a:r>
                    </a:p>
                  </a:txBody>
                  <a:tcPr/>
                </a:tc>
                <a:tc>
                  <a:txBody>
                    <a:bodyPr/>
                    <a:lstStyle/>
                    <a:p>
                      <a:pPr algn="ctr"/>
                      <a:r>
                        <a:rPr lang="zh-TW" altLang="en-US" sz="1800" b="1" kern="1200" dirty="0">
                          <a:solidFill>
                            <a:schemeClr val="tx2">
                              <a:lumMod val="25000"/>
                            </a:schemeClr>
                          </a:solidFill>
                          <a:latin typeface="+mn-lt"/>
                          <a:ea typeface="+mn-ea"/>
                          <a:cs typeface="+mn-cs"/>
                        </a:rPr>
                        <a:t>腹瀉、血白球低下</a:t>
                      </a:r>
                    </a:p>
                  </a:txBody>
                  <a:tcPr/>
                </a:tc>
                <a:extLst>
                  <a:ext uri="{0D108BD9-81ED-4DB2-BD59-A6C34878D82A}">
                    <a16:rowId xmlns:a16="http://schemas.microsoft.com/office/drawing/2014/main" val="10004"/>
                  </a:ext>
                </a:extLst>
              </a:tr>
              <a:tr h="465759">
                <a:tc>
                  <a:txBody>
                    <a:bodyPr/>
                    <a:lstStyle/>
                    <a:p>
                      <a:r>
                        <a:rPr lang="zh-TW" altLang="en-US" sz="1800" b="1" kern="1200" dirty="0">
                          <a:solidFill>
                            <a:schemeClr val="accent2"/>
                          </a:solidFill>
                          <a:latin typeface="+mn-lt"/>
                          <a:ea typeface="+mn-ea"/>
                          <a:cs typeface="+mn-cs"/>
                        </a:rPr>
                        <a:t>腎功能調整</a:t>
                      </a:r>
                    </a:p>
                  </a:txBody>
                  <a:tcPr/>
                </a:tc>
                <a:tc>
                  <a:txBody>
                    <a:bodyPr/>
                    <a:lstStyle/>
                    <a:p>
                      <a:pPr algn="ctr"/>
                      <a:r>
                        <a:rPr lang="zh-TW" altLang="en-US" sz="1800" b="1" kern="1200" dirty="0">
                          <a:solidFill>
                            <a:schemeClr val="tx2">
                              <a:lumMod val="25000"/>
                            </a:schemeClr>
                          </a:solidFill>
                          <a:latin typeface="+mn-lt"/>
                          <a:ea typeface="+mn-ea"/>
                          <a:cs typeface="+mn-cs"/>
                        </a:rPr>
                        <a:t>是</a:t>
                      </a:r>
                    </a:p>
                  </a:txBody>
                  <a:tcPr/>
                </a:tc>
                <a:tc>
                  <a:txBody>
                    <a:bodyPr/>
                    <a:lstStyle/>
                    <a:p>
                      <a:pPr algn="ctr"/>
                      <a:r>
                        <a:rPr lang="zh-TW" altLang="en-US" sz="1800" b="1" kern="1200" dirty="0">
                          <a:solidFill>
                            <a:schemeClr val="tx2">
                              <a:lumMod val="25000"/>
                            </a:schemeClr>
                          </a:solidFill>
                          <a:latin typeface="+mn-lt"/>
                          <a:ea typeface="+mn-ea"/>
                          <a:cs typeface="+mn-cs"/>
                        </a:rPr>
                        <a:t>否</a:t>
                      </a:r>
                    </a:p>
                  </a:txBody>
                  <a:tcPr/>
                </a:tc>
                <a:tc>
                  <a:txBody>
                    <a:bodyPr/>
                    <a:lstStyle/>
                    <a:p>
                      <a:pPr algn="ctr"/>
                      <a:r>
                        <a:rPr lang="zh-TW" altLang="en-US" sz="1800" b="1" kern="1200" dirty="0">
                          <a:solidFill>
                            <a:schemeClr val="tx2">
                              <a:lumMod val="25000"/>
                            </a:schemeClr>
                          </a:solidFill>
                          <a:latin typeface="+mn-lt"/>
                          <a:ea typeface="+mn-ea"/>
                          <a:cs typeface="+mn-cs"/>
                        </a:rPr>
                        <a:t>是</a:t>
                      </a:r>
                    </a:p>
                  </a:txBody>
                  <a:tcPr/>
                </a:tc>
                <a:extLst>
                  <a:ext uri="{0D108BD9-81ED-4DB2-BD59-A6C34878D82A}">
                    <a16:rowId xmlns:a16="http://schemas.microsoft.com/office/drawing/2014/main" val="10005"/>
                  </a:ext>
                </a:extLst>
              </a:tr>
              <a:tr h="452917">
                <a:tc>
                  <a:txBody>
                    <a:bodyPr/>
                    <a:lstStyle/>
                    <a:p>
                      <a:r>
                        <a:rPr lang="zh-TW" altLang="en-US" sz="1800" b="1" kern="1200" dirty="0">
                          <a:solidFill>
                            <a:schemeClr val="accent2"/>
                          </a:solidFill>
                          <a:latin typeface="+mn-lt"/>
                          <a:ea typeface="+mn-ea"/>
                          <a:cs typeface="+mn-cs"/>
                        </a:rPr>
                        <a:t>小兒劑量調整</a:t>
                      </a:r>
                    </a:p>
                  </a:txBody>
                  <a:tcPr/>
                </a:tc>
                <a:tc>
                  <a:txBody>
                    <a:bodyPr/>
                    <a:lstStyle/>
                    <a:p>
                      <a:pPr algn="ctr"/>
                      <a:r>
                        <a:rPr lang="zh-TW" altLang="en-US" sz="1800" b="1" kern="1200" dirty="0">
                          <a:solidFill>
                            <a:schemeClr val="tx2">
                              <a:lumMod val="25000"/>
                            </a:schemeClr>
                          </a:solidFill>
                          <a:latin typeface="+mn-lt"/>
                          <a:ea typeface="+mn-ea"/>
                          <a:cs typeface="+mn-cs"/>
                        </a:rPr>
                        <a:t>是，依體重調整</a:t>
                      </a:r>
                    </a:p>
                  </a:txBody>
                  <a:tcPr/>
                </a:tc>
                <a:tc>
                  <a:txBody>
                    <a:bodyPr/>
                    <a:lstStyle/>
                    <a:p>
                      <a:pPr algn="ctr"/>
                      <a:r>
                        <a:rPr lang="zh-TW" altLang="en-US" sz="1800" b="1" kern="1200" dirty="0">
                          <a:solidFill>
                            <a:schemeClr val="tx2">
                              <a:lumMod val="25000"/>
                            </a:schemeClr>
                          </a:solidFill>
                          <a:latin typeface="+mn-lt"/>
                          <a:ea typeface="+mn-ea"/>
                          <a:cs typeface="+mn-cs"/>
                        </a:rPr>
                        <a:t>否</a:t>
                      </a:r>
                    </a:p>
                  </a:txBody>
                  <a:tcPr/>
                </a:tc>
                <a:tc>
                  <a:txBody>
                    <a:bodyPr/>
                    <a:lstStyle/>
                    <a:p>
                      <a:pPr algn="ctr"/>
                      <a:r>
                        <a:rPr lang="zh-TW" altLang="en-US" sz="1800" b="1" kern="1200" dirty="0">
                          <a:solidFill>
                            <a:schemeClr val="tx2">
                              <a:lumMod val="25000"/>
                            </a:schemeClr>
                          </a:solidFill>
                          <a:latin typeface="+mn-lt"/>
                          <a:ea typeface="+mn-ea"/>
                          <a:cs typeface="+mn-cs"/>
                        </a:rPr>
                        <a:t>是</a:t>
                      </a:r>
                    </a:p>
                  </a:txBody>
                  <a:tcPr/>
                </a:tc>
                <a:extLst>
                  <a:ext uri="{0D108BD9-81ED-4DB2-BD59-A6C34878D82A}">
                    <a16:rowId xmlns:a16="http://schemas.microsoft.com/office/drawing/2014/main" val="10006"/>
                  </a:ext>
                </a:extLst>
              </a:tr>
              <a:tr h="972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accent2"/>
                          </a:solidFill>
                          <a:latin typeface="+mn-lt"/>
                          <a:ea typeface="+mn-ea"/>
                          <a:cs typeface="+mn-cs"/>
                        </a:rPr>
                        <a:t>注意事項</a:t>
                      </a:r>
                    </a:p>
                    <a:p>
                      <a:endParaRPr lang="zh-TW" altLang="en-US" sz="1800" b="1" kern="1200" dirty="0">
                        <a:solidFill>
                          <a:schemeClr val="accent2"/>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TW" sz="140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kern="1200" dirty="0">
                          <a:solidFill>
                            <a:schemeClr val="dk1"/>
                          </a:solidFill>
                          <a:latin typeface="+mn-lt"/>
                          <a:ea typeface="+mn-ea"/>
                          <a:cs typeface="+mn-cs"/>
                        </a:rPr>
                        <a:t>未成年病患需注意神經精神症狀</a:t>
                      </a:r>
                    </a:p>
                    <a:p>
                      <a:pPr algn="ctr"/>
                      <a:endParaRPr lang="zh-TW" altLang="en-US" sz="14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kern="1200" dirty="0">
                          <a:solidFill>
                            <a:schemeClr val="dk1"/>
                          </a:solidFill>
                          <a:latin typeface="+mn-lt"/>
                          <a:ea typeface="+mn-ea"/>
                          <a:cs typeface="+mn-cs"/>
                        </a:rPr>
                        <a:t>用於慢性呼吸系統病患時需特別注意支氣管痙攣及呼吸困難等症狀</a:t>
                      </a:r>
                    </a:p>
                  </a:txBody>
                  <a:tcPr/>
                </a:tc>
                <a:tc>
                  <a:txBody>
                    <a:bodyPr/>
                    <a:lstStyle/>
                    <a:p>
                      <a:pPr algn="ctr"/>
                      <a:r>
                        <a:rPr lang="zh-TW" altLang="en-US" sz="1600" kern="1200" dirty="0">
                          <a:solidFill>
                            <a:schemeClr val="dk1"/>
                          </a:solidFill>
                          <a:latin typeface="+mn-lt"/>
                          <a:ea typeface="+mn-ea"/>
                          <a:cs typeface="+mn-cs"/>
                        </a:rPr>
                        <a:t>因併發症等可能有惡化之虞的病患，可提高劑量至</a:t>
                      </a:r>
                      <a:r>
                        <a:rPr lang="en-US" altLang="zh-TW" sz="1600" kern="1200" dirty="0">
                          <a:solidFill>
                            <a:schemeClr val="dk1"/>
                          </a:solidFill>
                          <a:latin typeface="+mn-lt"/>
                          <a:ea typeface="+mn-ea"/>
                          <a:cs typeface="+mn-cs"/>
                        </a:rPr>
                        <a:t>600mg</a:t>
                      </a:r>
                      <a:r>
                        <a:rPr lang="zh-TW" altLang="en-US" sz="1600" kern="1200" dirty="0">
                          <a:solidFill>
                            <a:schemeClr val="dk1"/>
                          </a:solidFill>
                          <a:latin typeface="+mn-lt"/>
                          <a:ea typeface="+mn-ea"/>
                          <a:cs typeface="+mn-cs"/>
                        </a:rPr>
                        <a:t>，可依症狀連續多日反覆投與</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4663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9836" y="338248"/>
            <a:ext cx="7868910" cy="1499616"/>
          </a:xfrm>
        </p:spPr>
        <p:txBody>
          <a:bodyPr>
            <a:normAutofit/>
          </a:bodyPr>
          <a:lstStyle/>
          <a:p>
            <a:r>
              <a:rPr lang="en-US" altLang="zh-TW" b="1" dirty="0">
                <a:latin typeface="+mj-ea"/>
              </a:rPr>
              <a:t>Neuraminidase inhibitor</a:t>
            </a:r>
            <a:endParaRPr lang="zh-TW" altLang="en-US" sz="3200" b="1" dirty="0">
              <a:latin typeface="+mj-ea"/>
            </a:endParaRPr>
          </a:p>
        </p:txBody>
      </p:sp>
      <p:pic>
        <p:nvPicPr>
          <p:cNvPr id="6" name="內容版面配置區 5" descr="tamiflu.jpg"/>
          <p:cNvPicPr>
            <a:picLocks noGrp="1" noChangeAspect="1"/>
          </p:cNvPicPr>
          <p:nvPr>
            <p:ph idx="1"/>
          </p:nvPr>
        </p:nvPicPr>
        <p:blipFill>
          <a:blip r:embed="rId2" cstate="print"/>
          <a:stretch>
            <a:fillRect/>
          </a:stretch>
        </p:blipFill>
        <p:spPr>
          <a:xfrm>
            <a:off x="265230" y="2084832"/>
            <a:ext cx="3048000" cy="2714625"/>
          </a:xfrm>
          <a:prstGeom prst="rect">
            <a:avLst/>
          </a:prstGeom>
          <a:ln>
            <a:noFill/>
          </a:ln>
          <a:effectLst>
            <a:softEdge rad="112500"/>
          </a:effectLst>
        </p:spPr>
      </p:pic>
      <p:sp>
        <p:nvSpPr>
          <p:cNvPr id="3" name="投影片編號版面配置區 2"/>
          <p:cNvSpPr>
            <a:spLocks noGrp="1"/>
          </p:cNvSpPr>
          <p:nvPr>
            <p:ph type="sldNum" sz="quarter" idx="12"/>
          </p:nvPr>
        </p:nvSpPr>
        <p:spPr/>
        <p:txBody>
          <a:bodyPr/>
          <a:lstStyle/>
          <a:p>
            <a:fld id="{9648F39E-9C37-485F-AC97-16BB4BDF9F49}" type="slidenum">
              <a:rPr kumimoji="0" lang="en-US" smtClean="0"/>
              <a:pPr/>
              <a:t>8</a:t>
            </a:fld>
            <a:endParaRPr kumimoji="0" lang="en-US"/>
          </a:p>
        </p:txBody>
      </p:sp>
      <p:pic>
        <p:nvPicPr>
          <p:cNvPr id="7" name="圖片 6" descr="relenza.png"/>
          <p:cNvPicPr>
            <a:picLocks noChangeAspect="1"/>
          </p:cNvPicPr>
          <p:nvPr/>
        </p:nvPicPr>
        <p:blipFill>
          <a:blip r:embed="rId3" cstate="print"/>
          <a:stretch>
            <a:fillRect/>
          </a:stretch>
        </p:blipFill>
        <p:spPr>
          <a:xfrm>
            <a:off x="3396832" y="2968583"/>
            <a:ext cx="2428875" cy="1885950"/>
          </a:xfrm>
          <a:prstGeom prst="rect">
            <a:avLst/>
          </a:prstGeom>
          <a:ln>
            <a:noFill/>
          </a:ln>
          <a:effectLst>
            <a:softEdge rad="112500"/>
          </a:effectLst>
        </p:spPr>
      </p:pic>
      <p:pic>
        <p:nvPicPr>
          <p:cNvPr id="8" name="圖片 7" descr="rapiacta.jpg"/>
          <p:cNvPicPr>
            <a:picLocks noChangeAspect="1"/>
          </p:cNvPicPr>
          <p:nvPr/>
        </p:nvPicPr>
        <p:blipFill>
          <a:blip r:embed="rId4" cstate="print">
            <a:lum/>
          </a:blip>
          <a:stretch>
            <a:fillRect/>
          </a:stretch>
        </p:blipFill>
        <p:spPr>
          <a:xfrm>
            <a:off x="5992912" y="2165393"/>
            <a:ext cx="3048000" cy="3048000"/>
          </a:xfrm>
          <a:prstGeom prst="rect">
            <a:avLst/>
          </a:prstGeom>
          <a:noFill/>
        </p:spPr>
      </p:pic>
      <p:sp>
        <p:nvSpPr>
          <p:cNvPr id="4" name="矩形 3"/>
          <p:cNvSpPr/>
          <p:nvPr/>
        </p:nvSpPr>
        <p:spPr>
          <a:xfrm>
            <a:off x="440082" y="5616355"/>
            <a:ext cx="2359941" cy="400110"/>
          </a:xfrm>
          <a:prstGeom prst="rect">
            <a:avLst/>
          </a:prstGeom>
        </p:spPr>
        <p:txBody>
          <a:bodyPr wrap="none">
            <a:spAutoFit/>
          </a:bodyPr>
          <a:lstStyle/>
          <a:p>
            <a:r>
              <a:rPr lang="zh-TW" altLang="en-US" sz="2000" b="1" dirty="0"/>
              <a:t>克流感</a:t>
            </a:r>
            <a:r>
              <a:rPr lang="en-US" altLang="zh-TW" sz="2000" b="1" dirty="0"/>
              <a:t>(</a:t>
            </a:r>
            <a:r>
              <a:rPr lang="en-US" altLang="zh-TW" sz="2000" b="1" dirty="0" err="1"/>
              <a:t>Oseltamivir</a:t>
            </a:r>
            <a:r>
              <a:rPr lang="en-US" altLang="zh-TW" sz="2000" b="1" dirty="0"/>
              <a:t>)</a:t>
            </a:r>
            <a:endParaRPr lang="zh-TW" altLang="en-US" sz="2000" b="1" dirty="0"/>
          </a:p>
        </p:txBody>
      </p:sp>
      <p:sp>
        <p:nvSpPr>
          <p:cNvPr id="5" name="矩形 4"/>
          <p:cNvSpPr/>
          <p:nvPr/>
        </p:nvSpPr>
        <p:spPr>
          <a:xfrm>
            <a:off x="3557117" y="5616355"/>
            <a:ext cx="2292615" cy="400110"/>
          </a:xfrm>
          <a:prstGeom prst="rect">
            <a:avLst/>
          </a:prstGeom>
        </p:spPr>
        <p:txBody>
          <a:bodyPr wrap="none">
            <a:spAutoFit/>
          </a:bodyPr>
          <a:lstStyle/>
          <a:p>
            <a:r>
              <a:rPr lang="zh-TW" altLang="en-US" sz="2000" b="1" dirty="0"/>
              <a:t>瑞樂沙 </a:t>
            </a:r>
            <a:r>
              <a:rPr lang="en-US" altLang="zh-TW" sz="2000" b="1" dirty="0"/>
              <a:t>(</a:t>
            </a:r>
            <a:r>
              <a:rPr lang="en-US" altLang="zh-TW" sz="2000" b="1" dirty="0" err="1"/>
              <a:t>Zanamivir</a:t>
            </a:r>
            <a:r>
              <a:rPr lang="en-US" altLang="zh-TW" sz="2000" b="1" dirty="0"/>
              <a:t>)</a:t>
            </a:r>
            <a:endParaRPr lang="zh-TW" altLang="en-US" dirty="0"/>
          </a:p>
        </p:txBody>
      </p:sp>
      <p:sp>
        <p:nvSpPr>
          <p:cNvPr id="9" name="矩形 8"/>
          <p:cNvSpPr/>
          <p:nvPr/>
        </p:nvSpPr>
        <p:spPr>
          <a:xfrm>
            <a:off x="6523200" y="5616355"/>
            <a:ext cx="2204706" cy="400110"/>
          </a:xfrm>
          <a:prstGeom prst="rect">
            <a:avLst/>
          </a:prstGeom>
        </p:spPr>
        <p:txBody>
          <a:bodyPr wrap="none">
            <a:spAutoFit/>
          </a:bodyPr>
          <a:lstStyle/>
          <a:p>
            <a:pPr algn="ctr"/>
            <a:r>
              <a:rPr lang="zh-TW" altLang="en-US" sz="2000" b="1" dirty="0"/>
              <a:t>瑞貝塔 </a:t>
            </a:r>
            <a:r>
              <a:rPr lang="en-US" altLang="zh-TW" sz="2000" b="1" dirty="0"/>
              <a:t>(</a:t>
            </a:r>
            <a:r>
              <a:rPr lang="en-US" altLang="zh-TW" sz="2000" b="1" dirty="0" err="1"/>
              <a:t>Peramivir</a:t>
            </a:r>
            <a:r>
              <a:rPr lang="en-US" altLang="zh-TW" sz="2000" b="1" dirty="0"/>
              <a:t>)</a:t>
            </a:r>
            <a:endParaRPr lang="zh-TW" altLang="en-US" sz="2000" b="1" dirty="0"/>
          </a:p>
        </p:txBody>
      </p:sp>
      <p:grpSp>
        <p:nvGrpSpPr>
          <p:cNvPr id="12" name="群組 11"/>
          <p:cNvGrpSpPr/>
          <p:nvPr/>
        </p:nvGrpSpPr>
        <p:grpSpPr>
          <a:xfrm>
            <a:off x="699836" y="3788458"/>
            <a:ext cx="2049138" cy="1835997"/>
            <a:chOff x="5224831" y="2716040"/>
            <a:chExt cx="3031930" cy="2542167"/>
          </a:xfrm>
        </p:grpSpPr>
        <p:pic>
          <p:nvPicPr>
            <p:cNvPr id="10" name="圖片 9"/>
            <p:cNvPicPr>
              <a:picLocks noChangeAspect="1"/>
            </p:cNvPicPr>
            <p:nvPr/>
          </p:nvPicPr>
          <p:blipFill rotWithShape="1">
            <a:blip r:embed="rId5">
              <a:extLst>
                <a:ext uri="{28A0092B-C50C-407E-A947-70E740481C1C}">
                  <a14:useLocalDpi xmlns:a14="http://schemas.microsoft.com/office/drawing/2010/main" val="0"/>
                </a:ext>
              </a:extLst>
            </a:blip>
            <a:srcRect l="14346" t="182" r="11016" b="50489"/>
            <a:stretch/>
          </p:blipFill>
          <p:spPr>
            <a:xfrm>
              <a:off x="5224831" y="2716040"/>
              <a:ext cx="3031929" cy="1502875"/>
            </a:xfrm>
            <a:prstGeom prst="rect">
              <a:avLst/>
            </a:prstGeom>
          </p:spPr>
        </p:pic>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781" y="3875972"/>
              <a:ext cx="1842980" cy="1382235"/>
            </a:xfrm>
            <a:prstGeom prst="rect">
              <a:avLst/>
            </a:prstGeom>
          </p:spPr>
        </p:pic>
      </p:grpSp>
    </p:spTree>
    <p:extLst>
      <p:ext uri="{BB962C8B-B14F-4D97-AF65-F5344CB8AC3E}">
        <p14:creationId xmlns:p14="http://schemas.microsoft.com/office/powerpoint/2010/main" val="116268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l="16733" t="12891" r="35643" b="49956"/>
          <a:stretch/>
        </p:blipFill>
        <p:spPr>
          <a:xfrm>
            <a:off x="141097" y="9914"/>
            <a:ext cx="8863343" cy="3889481"/>
          </a:xfrm>
          <a:prstGeom prst="rect">
            <a:avLst/>
          </a:prstGeom>
        </p:spPr>
      </p:pic>
      <p:sp>
        <p:nvSpPr>
          <p:cNvPr id="5" name="文字方塊 4"/>
          <p:cNvSpPr txBox="1"/>
          <p:nvPr/>
        </p:nvSpPr>
        <p:spPr>
          <a:xfrm>
            <a:off x="377861" y="5430405"/>
            <a:ext cx="8269572" cy="1077218"/>
          </a:xfrm>
          <a:prstGeom prst="rect">
            <a:avLst/>
          </a:prstGeom>
          <a:gradFill>
            <a:gsLst>
              <a:gs pos="0">
                <a:srgbClr val="FFC000"/>
              </a:gs>
              <a:gs pos="100000">
                <a:srgbClr val="FFC000"/>
              </a:gs>
            </a:gsLst>
            <a:path path="circle">
              <a:fillToRect l="100000" t="100000" r="100000" b="100000"/>
            </a:path>
          </a:gradFill>
        </p:spPr>
        <p:style>
          <a:lnRef idx="1">
            <a:schemeClr val="accent2"/>
          </a:lnRef>
          <a:fillRef idx="3">
            <a:schemeClr val="accent2"/>
          </a:fillRef>
          <a:effectRef idx="2">
            <a:schemeClr val="accent2"/>
          </a:effectRef>
          <a:fontRef idx="minor">
            <a:schemeClr val="lt1"/>
          </a:fontRef>
        </p:style>
        <p:txBody>
          <a:bodyPr wrap="square">
            <a:spAutoFit/>
          </a:bodyPr>
          <a:lstStyle/>
          <a:p>
            <a:pPr algn="ctr" eaLnBrk="1" hangingPunct="1">
              <a:defRPr/>
            </a:pPr>
            <a:r>
              <a:rPr lang="zh-TW" altLang="en-US" sz="3200" b="1" dirty="0">
                <a:solidFill>
                  <a:srgbClr val="002060"/>
                </a:solidFill>
                <a:latin typeface="+mj-ea"/>
                <a:ea typeface="+mj-ea"/>
              </a:rPr>
              <a:t>主要分析</a:t>
            </a:r>
            <a:r>
              <a:rPr lang="en-US" altLang="zh-TW" sz="3200" b="1" dirty="0">
                <a:solidFill>
                  <a:srgbClr val="002060"/>
                </a:solidFill>
                <a:latin typeface="+mj-ea"/>
                <a:ea typeface="+mj-ea"/>
              </a:rPr>
              <a:t>2013</a:t>
            </a:r>
            <a:r>
              <a:rPr lang="zh-TW" altLang="en-US" sz="3200" b="1" dirty="0">
                <a:solidFill>
                  <a:srgbClr val="002060"/>
                </a:solidFill>
                <a:latin typeface="+mj-ea"/>
                <a:ea typeface="+mj-ea"/>
              </a:rPr>
              <a:t>年前克流感相關臨床試驗結果，結論為藥物可縮短病程，但效果有限</a:t>
            </a:r>
          </a:p>
        </p:txBody>
      </p:sp>
      <p:pic>
        <p:nvPicPr>
          <p:cNvPr id="6" name="圖片 5"/>
          <p:cNvPicPr>
            <a:picLocks noChangeAspect="1"/>
          </p:cNvPicPr>
          <p:nvPr/>
        </p:nvPicPr>
        <p:blipFill rotWithShape="1">
          <a:blip r:embed="rId4"/>
          <a:srcRect l="16435" t="35380" r="35842" b="7780"/>
          <a:stretch/>
        </p:blipFill>
        <p:spPr>
          <a:xfrm>
            <a:off x="3934146" y="1954654"/>
            <a:ext cx="5068757" cy="3395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文字方塊 1"/>
          <p:cNvSpPr txBox="1"/>
          <p:nvPr/>
        </p:nvSpPr>
        <p:spPr>
          <a:xfrm>
            <a:off x="3935683" y="1256618"/>
            <a:ext cx="4424546" cy="369332"/>
          </a:xfrm>
          <a:prstGeom prst="rect">
            <a:avLst/>
          </a:prstGeom>
          <a:solidFill>
            <a:schemeClr val="bg1">
              <a:lumMod val="75000"/>
              <a:lumOff val="25000"/>
            </a:schemeClr>
          </a:solidFill>
        </p:spPr>
        <p:txBody>
          <a:bodyPr wrap="square" rtlCol="0">
            <a:spAutoFit/>
          </a:bodyPr>
          <a:lstStyle/>
          <a:p>
            <a:r>
              <a:rPr lang="en-US" altLang="zh-TW" dirty="0"/>
              <a:t>“ confirmed </a:t>
            </a:r>
            <a:r>
              <a:rPr lang="en-US" altLang="zh-TW" b="1" dirty="0"/>
              <a:t>or </a:t>
            </a:r>
            <a:r>
              <a:rPr lang="en-US" altLang="zh-TW" b="1" dirty="0">
                <a:solidFill>
                  <a:srgbClr val="FF0000"/>
                </a:solidFill>
              </a:rPr>
              <a:t>suspected exposure </a:t>
            </a:r>
            <a:r>
              <a:rPr lang="en-US" altLang="zh-TW" dirty="0"/>
              <a:t>”</a:t>
            </a:r>
          </a:p>
        </p:txBody>
      </p:sp>
      <p:sp>
        <p:nvSpPr>
          <p:cNvPr id="3" name="矩形 2"/>
          <p:cNvSpPr/>
          <p:nvPr/>
        </p:nvSpPr>
        <p:spPr>
          <a:xfrm>
            <a:off x="5298540" y="6601811"/>
            <a:ext cx="5585989" cy="276999"/>
          </a:xfrm>
          <a:prstGeom prst="rect">
            <a:avLst/>
          </a:prstGeom>
        </p:spPr>
        <p:txBody>
          <a:bodyPr wrap="square">
            <a:spAutoFit/>
          </a:bodyPr>
          <a:lstStyle/>
          <a:p>
            <a:r>
              <a:rPr lang="en-US" altLang="zh-TW" sz="1200" dirty="0">
                <a:solidFill>
                  <a:schemeClr val="bg1">
                    <a:lumMod val="75000"/>
                  </a:schemeClr>
                </a:solidFill>
              </a:rPr>
              <a:t>Cochrane Database </a:t>
            </a:r>
            <a:r>
              <a:rPr lang="en-US" altLang="zh-TW" sz="1200" dirty="0" err="1">
                <a:solidFill>
                  <a:schemeClr val="bg1">
                    <a:lumMod val="75000"/>
                  </a:schemeClr>
                </a:solidFill>
              </a:rPr>
              <a:t>Syst</a:t>
            </a:r>
            <a:r>
              <a:rPr lang="en-US" altLang="zh-TW" sz="1200" dirty="0">
                <a:solidFill>
                  <a:schemeClr val="bg1">
                    <a:lumMod val="75000"/>
                  </a:schemeClr>
                </a:solidFill>
              </a:rPr>
              <a:t> Rev </a:t>
            </a:r>
            <a:r>
              <a:rPr lang="en-US" altLang="zh-TW" sz="1200" b="1" dirty="0">
                <a:solidFill>
                  <a:schemeClr val="bg1">
                    <a:lumMod val="75000"/>
                  </a:schemeClr>
                </a:solidFill>
              </a:rPr>
              <a:t>2014</a:t>
            </a:r>
            <a:r>
              <a:rPr lang="en-US" altLang="zh-TW" sz="1200" dirty="0">
                <a:solidFill>
                  <a:schemeClr val="bg1">
                    <a:lumMod val="75000"/>
                  </a:schemeClr>
                </a:solidFill>
              </a:rPr>
              <a:t>; CD008965.</a:t>
            </a:r>
          </a:p>
        </p:txBody>
      </p:sp>
    </p:spTree>
    <p:extLst>
      <p:ext uri="{BB962C8B-B14F-4D97-AF65-F5344CB8AC3E}">
        <p14:creationId xmlns:p14="http://schemas.microsoft.com/office/powerpoint/2010/main" val="1544013212"/>
      </p:ext>
    </p:extLst>
  </p:cSld>
  <p:clrMapOvr>
    <a:masterClrMapping/>
  </p:clrMapOvr>
</p:sld>
</file>

<file path=ppt/theme/theme1.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5935</TotalTime>
  <Words>3413</Words>
  <Application>Microsoft Office PowerPoint</Application>
  <PresentationFormat>如螢幕大小 (4:3)</PresentationFormat>
  <Paragraphs>420</Paragraphs>
  <Slides>45</Slides>
  <Notes>27</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45</vt:i4>
      </vt:variant>
    </vt:vector>
  </HeadingPairs>
  <TitlesOfParts>
    <vt:vector size="58" baseType="lpstr">
      <vt:lpstr>BlinkMacSystemFont</vt:lpstr>
      <vt:lpstr>ff-quadraat-web-pro</vt:lpstr>
      <vt:lpstr>ff-scala-sans-pro</vt:lpstr>
      <vt:lpstr>Merriweather</vt:lpstr>
      <vt:lpstr>Public Sans</vt:lpstr>
      <vt:lpstr>微軟正黑體</vt:lpstr>
      <vt:lpstr>新細明體</vt:lpstr>
      <vt:lpstr>標楷體</vt:lpstr>
      <vt:lpstr>Arial</vt:lpstr>
      <vt:lpstr>Calibri</vt:lpstr>
      <vt:lpstr>Times New Roman</vt:lpstr>
      <vt:lpstr>Wingdings</vt:lpstr>
      <vt:lpstr>回顧</vt:lpstr>
      <vt:lpstr>流感藥物治療進展與抗藥 </vt:lpstr>
      <vt:lpstr>大綱</vt:lpstr>
      <vt:lpstr>PowerPoint 簡報</vt:lpstr>
      <vt:lpstr>PowerPoint 簡報</vt:lpstr>
      <vt:lpstr>M2 protein inhibitor </vt:lpstr>
      <vt:lpstr>Neuraminidase inhibitor </vt:lpstr>
      <vt:lpstr>Neuraminidase inhibitors</vt:lpstr>
      <vt:lpstr>Neuraminidase inhibitor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Endonuclease inhibitor  </vt:lpstr>
      <vt:lpstr>baloxavir (xofluza)</vt:lpstr>
      <vt:lpstr>PowerPoint 簡報</vt:lpstr>
      <vt:lpstr>PowerPoint 簡報</vt:lpstr>
      <vt:lpstr>PowerPoint 簡報</vt:lpstr>
      <vt:lpstr>小結</vt:lpstr>
      <vt:lpstr>大綱</vt:lpstr>
      <vt:lpstr>警鐘響起—NAI抗藥性</vt:lpstr>
      <vt:lpstr>警鐘響起—NAI抗藥性</vt:lpstr>
      <vt:lpstr>Oseltamivir抗藥性病毒株近年監測結果</vt:lpstr>
      <vt:lpstr>Polymerase acid (PA) amino acid substitutions in CAPSTONE-1 studt </vt:lpstr>
      <vt:lpstr>PowerPoint 簡報</vt:lpstr>
      <vt:lpstr>Baloxavir抗藥性病毒株監測結果</vt:lpstr>
      <vt:lpstr>何時監測抗藥性</vt:lpstr>
      <vt:lpstr>大綱</vt:lpstr>
      <vt:lpstr>其它機轉抗病毒藥物</vt:lpstr>
      <vt:lpstr>Favipiravir（Avigan）</vt:lpstr>
      <vt:lpstr>PowerPoint 簡報</vt:lpstr>
      <vt:lpstr>Favipiravir 目前建議</vt:lpstr>
      <vt:lpstr>其它機轉抗病毒藥物</vt:lpstr>
      <vt:lpstr>流感病人治療國內外指引共識</vt:lpstr>
      <vt:lpstr>流感抗病毒藥劑種類</vt:lpstr>
      <vt:lpstr>PowerPoint 簡報</vt:lpstr>
      <vt:lpstr>流感預防性用藥</vt:lpstr>
      <vt:lpstr>PowerPoint 簡報</vt:lpstr>
      <vt:lpstr>Co-circulation of Influenza Viruses and SARS-CoV-2</vt:lpstr>
      <vt:lpstr>結論</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流感:藥物治療與抗藥性 </dc:title>
  <dc:creator>Chen</dc:creator>
  <cp:lastModifiedBy>User</cp:lastModifiedBy>
  <cp:revision>237</cp:revision>
  <dcterms:created xsi:type="dcterms:W3CDTF">2018-06-29T14:14:36Z</dcterms:created>
  <dcterms:modified xsi:type="dcterms:W3CDTF">2022-08-19T09:34:43Z</dcterms:modified>
</cp:coreProperties>
</file>