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335" r:id="rId5"/>
    <p:sldId id="349" r:id="rId6"/>
    <p:sldId id="352" r:id="rId7"/>
    <p:sldId id="353" r:id="rId8"/>
    <p:sldId id="350" r:id="rId9"/>
    <p:sldId id="351" r:id="rId10"/>
    <p:sldId id="354" r:id="rId11"/>
    <p:sldId id="355" r:id="rId12"/>
    <p:sldId id="261" r:id="rId13"/>
    <p:sldId id="332" r:id="rId14"/>
    <p:sldId id="336" r:id="rId15"/>
    <p:sldId id="348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25" r:id="rId28"/>
    <p:sldId id="326" r:id="rId29"/>
    <p:sldId id="328" r:id="rId30"/>
    <p:sldId id="327" r:id="rId31"/>
    <p:sldId id="330" r:id="rId32"/>
    <p:sldId id="357" r:id="rId33"/>
    <p:sldId id="358" r:id="rId34"/>
    <p:sldId id="356" r:id="rId35"/>
    <p:sldId id="331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192B-EEE1-4F8E-8D95-857CD5C06273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9B85-4A57-41F5-82BD-DFEB1992BC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8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0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39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56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B517-9EB5-254D-81B7-B08B6F78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7C059-E6B1-F048-BF1E-68D84BC4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54B6-7963-7C41-9C72-E29ED0B0AFF5}" type="datetimeFigureOut">
              <a:rPr lang="en-US" smtClean="0"/>
              <a:pPr/>
              <a:t>6/11/2022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9F30D-AEA0-AB4C-87CE-E7A7AC7C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75FCD-15B9-D84B-9812-355A2331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B46-E8AC-A541-8CB9-26D1014CC9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E2076-21B5-4702-B025-F0F82CFB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00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1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4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2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49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47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1914-1DA1-49A8-BCB4-1399B53BF54A}" type="datetimeFigureOut">
              <a:rPr lang="zh-TW" altLang="en-US" smtClean="0"/>
              <a:t>2022/6/11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E5F11-ECCE-4468-AC7A-DC15E299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40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流感疫苗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8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高雄醫學大學附設中和紀念醫院</a:t>
            </a:r>
          </a:p>
          <a:p>
            <a:pPr algn="r">
              <a:lnSpc>
                <a:spcPct val="8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衛生福利部屏東醫院</a:t>
            </a:r>
          </a:p>
          <a:p>
            <a:pPr algn="r">
              <a:lnSpc>
                <a:spcPct val="8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感染科 郭政諭醫師</a:t>
            </a:r>
          </a:p>
        </p:txBody>
      </p:sp>
    </p:spTree>
    <p:extLst>
      <p:ext uri="{BB962C8B-B14F-4D97-AF65-F5344CB8AC3E}">
        <p14:creationId xmlns:p14="http://schemas.microsoft.com/office/powerpoint/2010/main" val="402522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diadm1.PNTNAD\Desktop\Screensho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04664"/>
            <a:ext cx="90106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48691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Flu vaccination reduced </a:t>
            </a:r>
            <a:r>
              <a:rPr lang="en-US" altLang="zh-TW" sz="2400" b="1" dirty="0">
                <a:solidFill>
                  <a:srgbClr val="FF0000"/>
                </a:solidFill>
              </a:rPr>
              <a:t>children’s risk </a:t>
            </a:r>
            <a:r>
              <a:rPr lang="en-US" altLang="zh-TW" sz="2400" dirty="0"/>
              <a:t>of flu-related pediatric intensive care unit (</a:t>
            </a:r>
            <a:r>
              <a:rPr lang="en-US" altLang="zh-TW" sz="2400" b="1" dirty="0">
                <a:solidFill>
                  <a:srgbClr val="FF0000"/>
                </a:solidFill>
              </a:rPr>
              <a:t>PICU</a:t>
            </a:r>
            <a:r>
              <a:rPr lang="en-US" altLang="zh-TW" sz="2400" dirty="0"/>
              <a:t>) admission by </a:t>
            </a:r>
            <a:r>
              <a:rPr lang="en-US" altLang="zh-TW" sz="2400" b="1" dirty="0">
                <a:solidFill>
                  <a:srgbClr val="FF0000"/>
                </a:solidFill>
              </a:rPr>
              <a:t>74 percent </a:t>
            </a:r>
            <a:r>
              <a:rPr lang="en-US" altLang="zh-TW" sz="2400" dirty="0"/>
              <a:t>during flu seasons from 2010-2012.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646849" y="646513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The Journal of Infectious Diseases 2014;210:674–83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16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diadm1.PNTNAD\Desktop\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6" y="188640"/>
            <a:ext cx="755730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494116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Getting a flu shot reduced </a:t>
            </a:r>
            <a:r>
              <a:rPr lang="en-US" altLang="zh-TW" sz="2800" b="1" dirty="0">
                <a:solidFill>
                  <a:srgbClr val="FF0000"/>
                </a:solidFill>
              </a:rPr>
              <a:t>a pregnant person’s risk </a:t>
            </a:r>
            <a:r>
              <a:rPr lang="en-US" altLang="zh-TW" sz="2800" dirty="0"/>
              <a:t>of being </a:t>
            </a:r>
            <a:r>
              <a:rPr lang="en-US" altLang="zh-TW" sz="2800" b="1" dirty="0">
                <a:solidFill>
                  <a:srgbClr val="FF0000"/>
                </a:solidFill>
              </a:rPr>
              <a:t>hospitalized</a:t>
            </a:r>
            <a:r>
              <a:rPr lang="en-US" altLang="zh-TW" sz="2800" dirty="0"/>
              <a:t> with flu by an average of </a:t>
            </a:r>
            <a:r>
              <a:rPr lang="en-US" altLang="zh-TW" sz="2800" b="1" dirty="0">
                <a:solidFill>
                  <a:srgbClr val="FF0000"/>
                </a:solidFill>
              </a:rPr>
              <a:t>40 percent </a:t>
            </a:r>
            <a:r>
              <a:rPr lang="en-US" altLang="zh-TW" sz="2800" dirty="0"/>
              <a:t>from 2010-2016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91272" y="64886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dirty="0"/>
              <a:t>Clinical Infectious </a:t>
            </a:r>
            <a:r>
              <a:rPr lang="en-US" altLang="zh-TW" b="1" dirty="0" err="1"/>
              <a:t>DiseasesR</a:t>
            </a:r>
            <a:r>
              <a:rPr lang="en-US" altLang="zh-TW" b="1" dirty="0"/>
              <a:t> 2018;68(9):1444–53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2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Who Should Vaccinate?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Everyone </a:t>
            </a:r>
            <a:r>
              <a:rPr lang="en-US" altLang="zh-TW" b="1" dirty="0">
                <a:solidFill>
                  <a:srgbClr val="FF0000"/>
                </a:solidFill>
              </a:rPr>
              <a:t>6 months of age and older </a:t>
            </a:r>
            <a:r>
              <a:rPr lang="en-US" altLang="zh-TW" dirty="0"/>
              <a:t>should get an influenza vaccine every season with rare exception.</a:t>
            </a:r>
            <a:endParaRPr lang="zh-TW" altLang="en-US" dirty="0"/>
          </a:p>
        </p:txBody>
      </p:sp>
      <p:pic>
        <p:nvPicPr>
          <p:cNvPr id="2050" name="Picture 2" descr="C:\Users\mediadm1.PNTNAD\Desktop\old-man-leaning-on-wood-cane-vector-art_gg80065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4009"/>
            <a:ext cx="1823318" cy="17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diadm1.PNTNAD\Desktop\下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74101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1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110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年度流感疫苗接種計畫各類實施對象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個月以上至國小入學前幼兒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國小、國中、高中、高職、五專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至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年級學生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歲以上成人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具有潛在疾病，符合下列條件之一者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高風險慢性病人，符合下列條件之一者： （一）具有糖尿病、慢性肝病（含肝硬化）、心血管疾病（不含單純高 血壓）、慢性肺病、腎臟疾病及免疫低下（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HIV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感染者）等疾病 之門、住診紀錄之患者（疾病代碼供參如附件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）。 （二）無法取得上開疾病之門、住診紀錄，但經醫師評估符合者。 （三）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BMI≧30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者。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罕見疾病患者。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重大傷病患者（健保卡內具註記或領有重大傷病證明紙卡者）。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孕婦及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個月內嬰兒之父母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幼兒園托育人員及托育機構專業人員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安養、養護、長期照顧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等機構之受照顧者及所屬工作人員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事及衛生等單位之防疫相關人員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禽畜養殖等相關行業工作人員、動物園工作人員及動物防疫人員</a:t>
            </a:r>
          </a:p>
        </p:txBody>
      </p:sp>
    </p:spTree>
    <p:extLst>
      <p:ext uri="{BB962C8B-B14F-4D97-AF65-F5344CB8AC3E}">
        <p14:creationId xmlns:p14="http://schemas.microsoft.com/office/powerpoint/2010/main" val="53589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Influenza Vaccines Are Made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Egg-Based Flu Vaccines</a:t>
            </a:r>
          </a:p>
          <a:p>
            <a:r>
              <a:rPr lang="en-US" altLang="zh-TW" dirty="0"/>
              <a:t>Cell-Based Flu Vaccines</a:t>
            </a:r>
          </a:p>
          <a:p>
            <a:r>
              <a:rPr lang="en-US" altLang="zh-TW" dirty="0"/>
              <a:t>Recombinant Flu Vaccines</a:t>
            </a:r>
          </a:p>
        </p:txBody>
      </p:sp>
    </p:spTree>
    <p:extLst>
      <p:ext uri="{BB962C8B-B14F-4D97-AF65-F5344CB8AC3E}">
        <p14:creationId xmlns:p14="http://schemas.microsoft.com/office/powerpoint/2010/main" val="270638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diadm1.PNTNAD\Desktop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4" y="260648"/>
            <a:ext cx="8581033" cy="25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diadm1.PNTNAD\Desktop\Screensho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8672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5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Different Types of Flu Vaccines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Live Attenuated Influenza Vaccine [LAIV] (The Nasal Spray Flu Vaccine)</a:t>
            </a:r>
          </a:p>
          <a:p>
            <a:r>
              <a:rPr lang="en-US" altLang="zh-TW" dirty="0" err="1"/>
              <a:t>Quadrivalent</a:t>
            </a:r>
            <a:r>
              <a:rPr lang="en-US" altLang="zh-TW" dirty="0"/>
              <a:t> Influenza Vaccine</a:t>
            </a:r>
          </a:p>
          <a:p>
            <a:r>
              <a:rPr lang="en-US" altLang="zh-TW" dirty="0" err="1"/>
              <a:t>Fluzone</a:t>
            </a:r>
            <a:r>
              <a:rPr lang="en-US" altLang="zh-TW" dirty="0"/>
              <a:t> High-Dose Seasonal Influenza Vaccine</a:t>
            </a:r>
          </a:p>
          <a:p>
            <a:r>
              <a:rPr lang="en-US" altLang="zh-TW" dirty="0" err="1"/>
              <a:t>Adjuvanted</a:t>
            </a:r>
            <a:r>
              <a:rPr lang="en-US" altLang="zh-TW" dirty="0"/>
              <a:t> Flu Vaccine</a:t>
            </a:r>
          </a:p>
          <a:p>
            <a:r>
              <a:rPr lang="en-US" altLang="zh-TW" dirty="0"/>
              <a:t>Cell-Based Flu Vaccines</a:t>
            </a:r>
          </a:p>
          <a:p>
            <a:r>
              <a:rPr lang="en-US" altLang="zh-TW" dirty="0"/>
              <a:t>Recombinant Influenza Vaccine</a:t>
            </a:r>
          </a:p>
          <a:p>
            <a:r>
              <a:rPr lang="en-US" altLang="zh-TW" dirty="0"/>
              <a:t>Flu Vaccination by Jet Injector</a:t>
            </a:r>
          </a:p>
        </p:txBody>
      </p:sp>
    </p:spTree>
    <p:extLst>
      <p:ext uri="{BB962C8B-B14F-4D97-AF65-F5344CB8AC3E}">
        <p14:creationId xmlns:p14="http://schemas.microsoft.com/office/powerpoint/2010/main" val="23049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Live Attenuated Influenza Vaccine </a:t>
            </a:r>
            <a:br>
              <a:rPr lang="en-US" altLang="zh-TW" dirty="0"/>
            </a:br>
            <a:r>
              <a:rPr lang="en-US" altLang="zh-TW" dirty="0"/>
              <a:t>(The Nasal Spray Flu Vaccine)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nasal spray flu vaccine is approved for use in healthy </a:t>
            </a:r>
            <a:r>
              <a:rPr lang="en-US" altLang="zh-TW" b="1" dirty="0">
                <a:solidFill>
                  <a:srgbClr val="FF0000"/>
                </a:solidFill>
              </a:rPr>
              <a:t>non-pregnant</a:t>
            </a:r>
            <a:r>
              <a:rPr lang="en-US" altLang="zh-TW" dirty="0"/>
              <a:t> people, </a:t>
            </a:r>
            <a:r>
              <a:rPr lang="en-US" altLang="zh-TW" b="1" dirty="0">
                <a:solidFill>
                  <a:srgbClr val="FF0000"/>
                </a:solidFill>
              </a:rPr>
              <a:t>2 through 49 years old</a:t>
            </a:r>
            <a:r>
              <a:rPr lang="en-US" altLang="zh-TW" dirty="0"/>
              <a:t>. </a:t>
            </a:r>
            <a:endParaRPr lang="zh-TW" altLang="en-US" dirty="0"/>
          </a:p>
        </p:txBody>
      </p:sp>
      <p:pic>
        <p:nvPicPr>
          <p:cNvPr id="3074" name="Picture 2" descr="C:\Users\mediadm1.PNTNAD\Desktop\19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9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Who should </a:t>
            </a:r>
            <a:r>
              <a:rPr lang="en-US" altLang="zh-TW" sz="3200" b="1" dirty="0">
                <a:solidFill>
                  <a:srgbClr val="FF0000"/>
                </a:solidFill>
              </a:rPr>
              <a:t>not</a:t>
            </a:r>
            <a:r>
              <a:rPr lang="en-US" altLang="zh-TW" sz="3200" dirty="0"/>
              <a:t> get the nasal spray flu vaccine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12568"/>
          </a:xfrm>
        </p:spPr>
        <p:txBody>
          <a:bodyPr>
            <a:noAutofit/>
          </a:bodyPr>
          <a:lstStyle/>
          <a:p>
            <a:r>
              <a:rPr lang="en-US" altLang="zh-TW" sz="1600" dirty="0"/>
              <a:t>Children </a:t>
            </a:r>
            <a:r>
              <a:rPr lang="en-US" altLang="zh-TW" sz="1600" dirty="0">
                <a:solidFill>
                  <a:srgbClr val="FF0000"/>
                </a:solidFill>
              </a:rPr>
              <a:t>younger than 2 years old</a:t>
            </a:r>
          </a:p>
          <a:p>
            <a:r>
              <a:rPr lang="en-US" altLang="zh-TW" sz="1600" dirty="0"/>
              <a:t>Adults </a:t>
            </a:r>
            <a:r>
              <a:rPr lang="en-US" altLang="zh-TW" sz="1600" dirty="0">
                <a:solidFill>
                  <a:srgbClr val="FF0000"/>
                </a:solidFill>
              </a:rPr>
              <a:t>50 years and older</a:t>
            </a:r>
          </a:p>
          <a:p>
            <a:r>
              <a:rPr lang="en-US" altLang="zh-TW" sz="1600" dirty="0"/>
              <a:t>People with a history of severe allergic reaction to any ingredient of the vaccine or to a previous dose of any flu vaccine</a:t>
            </a:r>
          </a:p>
          <a:p>
            <a:r>
              <a:rPr lang="en-US" altLang="zh-TW" sz="1600" dirty="0"/>
              <a:t>Children 2 through 17 years old who are receiving </a:t>
            </a:r>
            <a:r>
              <a:rPr lang="en-US" altLang="zh-TW" sz="1600" dirty="0">
                <a:solidFill>
                  <a:srgbClr val="FF0000"/>
                </a:solidFill>
              </a:rPr>
              <a:t>aspirin- or salicylate-containing medications</a:t>
            </a:r>
            <a:r>
              <a:rPr lang="en-US" altLang="zh-TW" sz="1600" dirty="0"/>
              <a:t>.</a:t>
            </a:r>
          </a:p>
          <a:p>
            <a:r>
              <a:rPr lang="en-US" altLang="zh-TW" sz="1600" dirty="0"/>
              <a:t>Children 2 through 4 years old who have </a:t>
            </a:r>
            <a:r>
              <a:rPr lang="en-US" altLang="zh-TW" sz="1600" dirty="0">
                <a:solidFill>
                  <a:srgbClr val="FF0000"/>
                </a:solidFill>
              </a:rPr>
              <a:t>asthma</a:t>
            </a:r>
            <a:r>
              <a:rPr lang="en-US" altLang="zh-TW" sz="1600" dirty="0"/>
              <a:t> or who have had a history of wheezing in the past 12 months</a:t>
            </a:r>
          </a:p>
          <a:p>
            <a:r>
              <a:rPr lang="en-US" altLang="zh-TW" sz="1600" dirty="0"/>
              <a:t>People with </a:t>
            </a:r>
            <a:r>
              <a:rPr lang="en-US" altLang="zh-TW" sz="1600" dirty="0">
                <a:solidFill>
                  <a:srgbClr val="FF0000"/>
                </a:solidFill>
              </a:rPr>
              <a:t>weakened immune systems (immunosuppression) </a:t>
            </a:r>
            <a:r>
              <a:rPr lang="en-US" altLang="zh-TW" sz="1600" dirty="0"/>
              <a:t>from any cause</a:t>
            </a:r>
          </a:p>
          <a:p>
            <a:r>
              <a:rPr lang="en-US" altLang="zh-TW" sz="1600" dirty="0"/>
              <a:t>People who care for severely </a:t>
            </a:r>
            <a:r>
              <a:rPr lang="en-US" altLang="zh-TW" sz="1600" dirty="0" err="1"/>
              <a:t>immunocompromised</a:t>
            </a:r>
            <a:r>
              <a:rPr lang="en-US" altLang="zh-TW" sz="1600" dirty="0"/>
              <a:t> persons who require a protected environment</a:t>
            </a:r>
          </a:p>
          <a:p>
            <a:r>
              <a:rPr lang="en-US" altLang="zh-TW" sz="1600" dirty="0"/>
              <a:t>People </a:t>
            </a:r>
            <a:r>
              <a:rPr lang="en-US" altLang="zh-TW" sz="1600" dirty="0">
                <a:solidFill>
                  <a:srgbClr val="FF0000"/>
                </a:solidFill>
              </a:rPr>
              <a:t>without a spleen</a:t>
            </a:r>
            <a:r>
              <a:rPr lang="en-US" altLang="zh-TW" sz="1600" dirty="0"/>
              <a:t>, or with a non-functioning spleen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Pregnant</a:t>
            </a:r>
            <a:r>
              <a:rPr lang="en-US" altLang="zh-TW" sz="1600" dirty="0"/>
              <a:t> people</a:t>
            </a:r>
          </a:p>
          <a:p>
            <a:r>
              <a:rPr lang="en-US" altLang="zh-TW" sz="1600" dirty="0"/>
              <a:t>People with an </a:t>
            </a:r>
            <a:r>
              <a:rPr lang="en-US" altLang="zh-TW" sz="1600" dirty="0">
                <a:solidFill>
                  <a:srgbClr val="FF0000"/>
                </a:solidFill>
              </a:rPr>
              <a:t>active leak between the CSF </a:t>
            </a:r>
            <a:r>
              <a:rPr lang="en-US" altLang="zh-TW" sz="1600" dirty="0"/>
              <a:t>and the mouth, nose, ear, or other place within the skull</a:t>
            </a:r>
          </a:p>
          <a:p>
            <a:r>
              <a:rPr lang="en-US" altLang="zh-TW" sz="1600" dirty="0"/>
              <a:t>People with </a:t>
            </a:r>
            <a:r>
              <a:rPr lang="en-US" altLang="zh-TW" sz="1600" dirty="0">
                <a:solidFill>
                  <a:srgbClr val="FF0000"/>
                </a:solidFill>
              </a:rPr>
              <a:t>cochlear implants</a:t>
            </a:r>
          </a:p>
          <a:p>
            <a:r>
              <a:rPr lang="en-US" altLang="zh-TW" sz="1600" dirty="0"/>
              <a:t>People who have taken flu antiviral drugs within a certain amount of time. (48 hours for </a:t>
            </a:r>
            <a:r>
              <a:rPr lang="en-US" altLang="zh-TW" sz="1600" dirty="0" err="1"/>
              <a:t>oseltamivir</a:t>
            </a:r>
            <a:r>
              <a:rPr lang="en-US" altLang="zh-TW" sz="1600" dirty="0"/>
              <a:t> and </a:t>
            </a:r>
            <a:r>
              <a:rPr lang="en-US" altLang="zh-TW" sz="1600" dirty="0" err="1"/>
              <a:t>zanamivir</a:t>
            </a:r>
            <a:r>
              <a:rPr lang="en-US" altLang="zh-TW" sz="1600" dirty="0"/>
              <a:t>, 5 days for </a:t>
            </a:r>
            <a:r>
              <a:rPr lang="en-US" altLang="zh-TW" sz="1600" dirty="0" err="1"/>
              <a:t>peramivir</a:t>
            </a:r>
            <a:r>
              <a:rPr lang="en-US" altLang="zh-TW" sz="1600" dirty="0"/>
              <a:t>, and 17 days for </a:t>
            </a:r>
            <a:r>
              <a:rPr lang="en-US" altLang="zh-TW" sz="1600" dirty="0" err="1"/>
              <a:t>baloxavir</a:t>
            </a:r>
            <a:r>
              <a:rPr lang="en-US" altLang="zh-TW" sz="16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3788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Quadrivalent</a:t>
            </a:r>
            <a:r>
              <a:rPr lang="en-US" altLang="zh-TW" dirty="0"/>
              <a:t> Influenza Vaccine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Adding a B virus from the second lineage was done to give broader protection against circulating flu viruses.</a:t>
            </a:r>
            <a:endParaRPr lang="zh-TW" altLang="en-US" dirty="0"/>
          </a:p>
        </p:txBody>
      </p:sp>
      <p:pic>
        <p:nvPicPr>
          <p:cNvPr id="4098" name="Picture 2" descr="C:\Users\mediadm1.PNTNAD\Desktop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6477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2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619722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A yearly flu vaccine </a:t>
            </a:r>
            <a:r>
              <a:rPr lang="en-US" altLang="zh-TW" dirty="0"/>
              <a:t>as the first and most important step in protecting against flu viruses</a:t>
            </a:r>
            <a:endParaRPr lang="zh-TW" altLang="en-US" dirty="0"/>
          </a:p>
        </p:txBody>
      </p:sp>
      <p:pic>
        <p:nvPicPr>
          <p:cNvPr id="1026" name="Picture 2" descr="C:\Users\mediadm1.PNTNAD\Desktop\Main_FLU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38" y="3284984"/>
            <a:ext cx="4178186" cy="33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3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/>
              <a:t>Fluzone</a:t>
            </a:r>
            <a:r>
              <a:rPr lang="en-US" altLang="zh-TW" sz="3200" dirty="0"/>
              <a:t> High-Dose Seasonal Influenza Vaccine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A four-component (</a:t>
            </a:r>
            <a:r>
              <a:rPr lang="en-US" altLang="zh-TW" dirty="0" err="1"/>
              <a:t>quadrivalent</a:t>
            </a:r>
            <a:r>
              <a:rPr lang="en-US" altLang="zh-TW" dirty="0"/>
              <a:t>) flu vaccine approved for </a:t>
            </a:r>
            <a:r>
              <a:rPr lang="en-US" altLang="zh-TW" b="1" dirty="0">
                <a:solidFill>
                  <a:srgbClr val="FF0000"/>
                </a:solidFill>
              </a:rPr>
              <a:t>people 65 years and older</a:t>
            </a:r>
            <a:r>
              <a:rPr lang="en-US" altLang="zh-TW" dirty="0"/>
              <a:t>.</a:t>
            </a:r>
          </a:p>
          <a:p>
            <a:r>
              <a:rPr lang="en-US" altLang="zh-TW" dirty="0" err="1"/>
              <a:t>Fluzone</a:t>
            </a:r>
            <a:r>
              <a:rPr lang="en-US" altLang="zh-TW" dirty="0"/>
              <a:t> High-Dose </a:t>
            </a:r>
            <a:r>
              <a:rPr lang="en-US" altLang="zh-TW" dirty="0" err="1"/>
              <a:t>Quadrivalent</a:t>
            </a:r>
            <a:r>
              <a:rPr lang="en-US" altLang="zh-TW" dirty="0"/>
              <a:t> contains </a:t>
            </a:r>
            <a:r>
              <a:rPr lang="en-US" altLang="zh-TW" b="1" dirty="0">
                <a:solidFill>
                  <a:srgbClr val="FF0000"/>
                </a:solidFill>
              </a:rPr>
              <a:t>four times</a:t>
            </a:r>
            <a:r>
              <a:rPr lang="en-US" altLang="zh-TW" dirty="0"/>
              <a:t> the antigen than </a:t>
            </a:r>
            <a:r>
              <a:rPr lang="en-US" altLang="zh-TW" dirty="0" err="1"/>
              <a:t>Fluzone</a:t>
            </a:r>
            <a:r>
              <a:rPr lang="en-US" altLang="zh-TW" dirty="0"/>
              <a:t> </a:t>
            </a:r>
            <a:r>
              <a:rPr lang="en-US" altLang="zh-TW" dirty="0" err="1"/>
              <a:t>Quadrivalent</a:t>
            </a:r>
            <a:r>
              <a:rPr lang="en-US" altLang="zh-TW" dirty="0"/>
              <a:t> and other standard-dose inactivated flu vaccines. </a:t>
            </a:r>
          </a:p>
          <a:p>
            <a:pPr lvl="1"/>
            <a:r>
              <a:rPr lang="en-US" altLang="zh-TW" dirty="0"/>
              <a:t>The higher dose of antigen in the vaccine is intended to give people 65 years and older </a:t>
            </a:r>
            <a:r>
              <a:rPr lang="en-US" altLang="zh-TW" b="1" dirty="0">
                <a:solidFill>
                  <a:srgbClr val="FF0000"/>
                </a:solidFill>
              </a:rPr>
              <a:t>a better immune response</a:t>
            </a:r>
            <a:r>
              <a:rPr lang="en-US" altLang="zh-TW" dirty="0"/>
              <a:t> to vaccination, and therefore, better protection against flu.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48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err="1"/>
              <a:t>Fluzone</a:t>
            </a:r>
            <a:r>
              <a:rPr lang="en-US" altLang="zh-TW" sz="3200" dirty="0"/>
              <a:t> High-Dose Seasonal Influenza Vaccine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A stronger immune response </a:t>
            </a:r>
            <a:r>
              <a:rPr lang="en-US" altLang="zh-TW" sz="2400" dirty="0"/>
              <a:t>(i.e., higher antibody levels) </a:t>
            </a:r>
            <a:r>
              <a:rPr lang="en-US" altLang="zh-TW" sz="2400" dirty="0" err="1"/>
              <a:t>occured</a:t>
            </a:r>
            <a:r>
              <a:rPr lang="en-US" altLang="zh-TW" sz="2400" dirty="0"/>
              <a:t> after vaccination with </a:t>
            </a:r>
            <a:r>
              <a:rPr lang="en-US" altLang="zh-TW" sz="2400" dirty="0" err="1"/>
              <a:t>Fluzone</a:t>
            </a:r>
            <a:r>
              <a:rPr lang="en-US" altLang="zh-TW" sz="2400" dirty="0"/>
              <a:t> High-Dose. </a:t>
            </a:r>
          </a:p>
          <a:p>
            <a:r>
              <a:rPr lang="en-US" altLang="zh-TW" sz="2400" dirty="0"/>
              <a:t>The high-dose vaccine was </a:t>
            </a:r>
            <a:r>
              <a:rPr lang="en-US" altLang="zh-TW" sz="2400" b="1" dirty="0">
                <a:solidFill>
                  <a:srgbClr val="FF0000"/>
                </a:solidFill>
              </a:rPr>
              <a:t>24% more effective </a:t>
            </a:r>
            <a:r>
              <a:rPr lang="en-US" altLang="zh-TW" sz="2400" dirty="0"/>
              <a:t>in preventing flu in adults 65 years and older relative to a standard-dose vaccine. </a:t>
            </a:r>
          </a:p>
          <a:p>
            <a:r>
              <a:rPr lang="en-US" altLang="zh-TW" sz="2400" dirty="0"/>
              <a:t>People 65 years and older who got </a:t>
            </a:r>
            <a:r>
              <a:rPr lang="en-US" altLang="zh-TW" sz="2400" dirty="0" err="1"/>
              <a:t>Fluzone</a:t>
            </a:r>
            <a:r>
              <a:rPr lang="en-US" altLang="zh-TW" sz="2400" dirty="0"/>
              <a:t> High-dose had a </a:t>
            </a:r>
            <a:r>
              <a:rPr lang="en-US" altLang="zh-TW" sz="2400" b="1" dirty="0">
                <a:solidFill>
                  <a:srgbClr val="FF0000"/>
                </a:solidFill>
              </a:rPr>
              <a:t>lower risk of hospital admission </a:t>
            </a:r>
            <a:r>
              <a:rPr lang="en-US" altLang="zh-TW" sz="2400" dirty="0"/>
              <a:t>compared with people in that age group who got the standard-dose </a:t>
            </a:r>
            <a:r>
              <a:rPr lang="en-US" altLang="zh-TW" sz="2400" dirty="0" err="1"/>
              <a:t>Fluzone</a:t>
            </a:r>
            <a:r>
              <a:rPr lang="en-US" altLang="zh-TW" sz="2400" dirty="0"/>
              <a:t>, especially those living in long-term care facilities. </a:t>
            </a:r>
          </a:p>
          <a:p>
            <a:r>
              <a:rPr lang="en-US" altLang="zh-TW" sz="2400" dirty="0"/>
              <a:t>Some </a:t>
            </a:r>
            <a:r>
              <a:rPr lang="en-US" altLang="zh-TW" sz="2400" dirty="0">
                <a:solidFill>
                  <a:srgbClr val="FF0000"/>
                </a:solidFill>
              </a:rPr>
              <a:t>side effects </a:t>
            </a:r>
            <a:r>
              <a:rPr lang="en-US" altLang="zh-TW" sz="2400" dirty="0"/>
              <a:t>were reported </a:t>
            </a:r>
            <a:r>
              <a:rPr lang="en-US" altLang="zh-TW" sz="2400" dirty="0">
                <a:solidFill>
                  <a:srgbClr val="FF0000"/>
                </a:solidFill>
              </a:rPr>
              <a:t>more frequently </a:t>
            </a:r>
            <a:r>
              <a:rPr lang="en-US" altLang="zh-TW" sz="2400" dirty="0"/>
              <a:t>after vaccination with trivalent </a:t>
            </a:r>
            <a:r>
              <a:rPr lang="en-US" altLang="zh-TW" sz="2400" dirty="0" err="1"/>
              <a:t>Fluzone</a:t>
            </a:r>
            <a:r>
              <a:rPr lang="en-US" altLang="zh-TW" sz="2400" dirty="0"/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High-Dose</a:t>
            </a:r>
            <a:r>
              <a:rPr lang="en-US" altLang="zh-TW" sz="2400" dirty="0"/>
              <a:t> than after standard-dose inactivated flu vaccines.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87824" y="6273225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/>
              <a:t>N </a:t>
            </a:r>
            <a:r>
              <a:rPr lang="en-US" altLang="zh-TW" sz="1600" dirty="0" err="1"/>
              <a:t>Engl</a:t>
            </a:r>
            <a:r>
              <a:rPr lang="en-US" altLang="zh-TW" sz="1600" dirty="0"/>
              <a:t> J Med 2014; 371:635-645</a:t>
            </a:r>
          </a:p>
          <a:p>
            <a:pPr algn="r"/>
            <a:r>
              <a:rPr lang="en-US" altLang="zh-TW" sz="1600" dirty="0"/>
              <a:t>Lancet </a:t>
            </a:r>
            <a:r>
              <a:rPr lang="en-US" altLang="zh-TW" sz="1600" dirty="0" err="1"/>
              <a:t>Respir</a:t>
            </a:r>
            <a:r>
              <a:rPr lang="en-US" altLang="zh-TW" sz="1600" dirty="0"/>
              <a:t> Med. 2017 Sep;5(9):738-746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5344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Adjuvanted</a:t>
            </a:r>
            <a:r>
              <a:rPr lang="en-US" altLang="zh-TW" dirty="0"/>
              <a:t> Flu Vaccine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adjuvant is an ingredient of a vaccine that helps promote </a:t>
            </a:r>
            <a:r>
              <a:rPr lang="en-US" altLang="zh-TW" b="1" dirty="0">
                <a:solidFill>
                  <a:srgbClr val="FF0000"/>
                </a:solidFill>
              </a:rPr>
              <a:t>a better immune response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Adjuvants also can </a:t>
            </a:r>
            <a:r>
              <a:rPr lang="en-US" altLang="zh-TW" dirty="0">
                <a:solidFill>
                  <a:srgbClr val="FF0000"/>
                </a:solidFill>
              </a:rPr>
              <a:t>reduce the amount of virus </a:t>
            </a:r>
            <a:r>
              <a:rPr lang="en-US" altLang="zh-TW" dirty="0"/>
              <a:t>needed for production of a vaccine, </a:t>
            </a:r>
          </a:p>
          <a:p>
            <a:pPr lvl="1"/>
            <a:r>
              <a:rPr lang="en-US" altLang="zh-TW" dirty="0"/>
              <a:t>can allow for greater supplies of vaccine to be manufactured.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536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Cell-Based Flu Vaccines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The cell-based vaccine manufacturing process uses animal cells (</a:t>
            </a:r>
            <a:r>
              <a:rPr lang="en-US" altLang="zh-TW" dirty="0" err="1"/>
              <a:t>Madin</a:t>
            </a:r>
            <a:r>
              <a:rPr lang="en-US" altLang="zh-TW" dirty="0"/>
              <a:t>-Darby Canine Kidney, or </a:t>
            </a:r>
            <a:r>
              <a:rPr lang="en-US" altLang="zh-TW" b="1" dirty="0">
                <a:solidFill>
                  <a:srgbClr val="FF0000"/>
                </a:solidFill>
              </a:rPr>
              <a:t>MDCK cells</a:t>
            </a:r>
            <a:r>
              <a:rPr lang="en-US" altLang="zh-TW" dirty="0"/>
              <a:t>) as a host for the growing flu viruses instead of fertilized chicken eggs.</a:t>
            </a:r>
          </a:p>
          <a:p>
            <a:r>
              <a:rPr lang="en-US" altLang="zh-TW" dirty="0"/>
              <a:t>Growing flu viruses in eggs can introduce changes (called egg-adapted changes) that can cause differences between the viruses in the vaccine and the ones that are circulating.</a:t>
            </a:r>
          </a:p>
        </p:txBody>
      </p:sp>
      <p:pic>
        <p:nvPicPr>
          <p:cNvPr id="5122" name="Picture 2" descr="C:\Users\mediadm1.PNTNAD\Desktop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3" y="5873431"/>
            <a:ext cx="78867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diadm1.PNTNAD\Desktop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9" y="5517232"/>
            <a:ext cx="78962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4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Recombinant Influenza Vaccine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altLang="zh-TW" dirty="0"/>
              <a:t>Recombinant influenza (flu) vaccines are produced using </a:t>
            </a:r>
            <a:r>
              <a:rPr lang="en-US" altLang="zh-TW" b="1" dirty="0">
                <a:solidFill>
                  <a:srgbClr val="FF0000"/>
                </a:solidFill>
              </a:rPr>
              <a:t>recombinant technology</a:t>
            </a:r>
            <a:r>
              <a:rPr lang="en-US" altLang="zh-TW" dirty="0"/>
              <a:t>.</a:t>
            </a:r>
          </a:p>
        </p:txBody>
      </p:sp>
      <p:pic>
        <p:nvPicPr>
          <p:cNvPr id="6146" name="Picture 2" descr="C:\Users\mediadm1.PNTNAD\Desktop\Screensho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242362" cy="39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46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Flu Vaccination by Jet Injector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A jet injector </a:t>
            </a:r>
            <a:r>
              <a:rPr lang="en-US" altLang="zh-TW" dirty="0"/>
              <a:t>is a medical device used for vaccination</a:t>
            </a:r>
          </a:p>
          <a:p>
            <a:pPr lvl="1"/>
            <a:r>
              <a:rPr lang="en-US" altLang="zh-TW" dirty="0"/>
              <a:t>uses a high-pressure, narrow stream of fluid to penetrate the skin instead of a needle. </a:t>
            </a:r>
            <a:endParaRPr lang="zh-TW" altLang="en-US" dirty="0"/>
          </a:p>
        </p:txBody>
      </p:sp>
      <p:pic>
        <p:nvPicPr>
          <p:cNvPr id="7170" name="Picture 2" descr="C:\Users\mediadm1.PNTNAD\Desktop\Screensho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11793"/>
            <a:ext cx="3600400" cy="27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6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Are any of the available flu vaccines recommended over others?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inactivated influenza vaccine (IIV4), recombinant influenza vaccine (RIV4), or live attenuated nasal spray influenza vaccine (LAIV4) with </a:t>
            </a:r>
            <a:r>
              <a:rPr lang="en-US" altLang="zh-TW" b="1" dirty="0">
                <a:solidFill>
                  <a:srgbClr val="FF0000"/>
                </a:solidFill>
              </a:rPr>
              <a:t>no preference expressed for any one vaccine over another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8829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疫苗與其他任何藥品一樣有可能造成副作用，包括接種後可能會有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注射部位疼痛、紅腫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，少數的人則會有全身性的輕微反應，如：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發燒、頭痛、肌肉酸痛、噁心、皮膚搔癢、蕁麻疹或紅疹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等，ㄧ般會在發生後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天內自然恢復。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嚴重的副作用，如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立即型過敏反應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，甚至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過敏性休克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等不適情況（臨床表現包括呼吸困難、聲音沙啞、氣喘、眼睛或嘴唇腫脹、頭昏、心跳加速等），發生機率非常低，若不幸發生，通常於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接種後幾分鐘至幾小時內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即出現症狀。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其他曾被零星報告過之不良事件包括神經系統症狀（如：臂神經叢炎、顏面神經麻痺、熱痙攣、腦脊髓炎、以對稱性神經麻痺為表現的</a:t>
            </a:r>
            <a:r>
              <a:rPr lang="en-US" altLang="zh-TW" sz="2400" dirty="0" err="1">
                <a:latin typeface="標楷體" pitchFamily="65" charset="-120"/>
                <a:ea typeface="標楷體" pitchFamily="65" charset="-120"/>
              </a:rPr>
              <a:t>Guillain-Barré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症候群等）和血液系統症狀（如：暫時性血小板低下，臨床表現包括皮膚出現紫斑或出血點、出血時不易止血等）。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流感疫苗安全嗎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會有什麼副作用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369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已知對疫苗的成分有過敏者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，不予接種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過去注射曾經發生嚴重不良反應者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，不予接種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哪些人不適合接種流感疫苗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6464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雞蛋過敏大多發生於接觸後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分鐘內，常見症狀是皮膚出疹與搔癢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依現有針對雞胚胎蛋培養製造法之不活化流感疫苗研究顯示，對於曾因吃蛋發生嚴重過敏症狀者，仍可在門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住診由熟悉處理過敏症狀醫事人員提供接種，並於接種後觀察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分鐘，無不適症狀再離開。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對雞蛋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蛋的蛋白質過敏者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是否可接種流感疫苗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Why should people get vaccinated against flu?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Influenza is </a:t>
            </a:r>
            <a:r>
              <a:rPr lang="en-US" altLang="zh-TW" b="1" dirty="0">
                <a:solidFill>
                  <a:srgbClr val="FF0000"/>
                </a:solidFill>
              </a:rPr>
              <a:t>a potentially serious disease </a:t>
            </a:r>
            <a:r>
              <a:rPr lang="en-US" altLang="zh-TW" dirty="0"/>
              <a:t>that can lead to hospitalization and sometimes even death.</a:t>
            </a:r>
            <a:endParaRPr lang="zh-TW" altLang="en-US" dirty="0"/>
          </a:p>
        </p:txBody>
      </p:sp>
      <p:pic>
        <p:nvPicPr>
          <p:cNvPr id="8194" name="Picture 2" descr="C:\Users\mediadm1.PNTNAD\Desktop\Screensho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406826" cy="29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21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發燒或正患有急性中重疾病者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，宜待病情穩定後再接種。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出生未滿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，因無使用效益及安全性等臨床資料，故不予接種。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先前接種本疫苗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週內曾發生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Guillain-Barré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症候群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GBS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者，宜請醫師評估。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已知對「蛋」之蛋白質有嚴重過敏者，可在門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住診由熟悉處理過敏症狀之醫事人員提供接種，並於接種後觀察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分鐘，無不適症狀再離開。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其他經醫師評估不適合接種者，不予接種。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接種流感疫苗有哪些注意事項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469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接種疫苗後有相當小的機率會發生立即型過敏反應，並導致過敏性休克。為了能在事件發生後立即進行醫療處置，接種疫苗後應於接種單位或附近稍做休息，並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觀察至少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分鐘以上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，待無不適後再離開。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使用抗血小板或抗凝血藥物或凝血功能異常者，施打後於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注射部位加壓至少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，並觀察是否仍有出血或血腫情形。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接種後應注意有無持續發燒（超過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小時）、呼吸困難、心跳加速、意識或行為改變等異常狀況，如有不適，應儘速就醫，告知醫師相關症狀、症狀發生時間、疫苗接種時間，以做為診斷參考，並通報當地衛生局。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流感疫苗接種後注意事項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112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流感疫苗是不活化疫苗，可以和其他疫苗同時接種於不同部位，或間隔任何時間接種。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日衛生福利部傳染病防治諮詢會預防接種組建議，為避免一旦發生不良事件時無法釐清歸因，接種流感疫苗應與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COVID-19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疫苗間隔至少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天。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流感疫苗可否與其他疫苗或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COVID-19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疫苗同時接種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265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best way to reduce your risk from seasonal flu and its potentially serious complications is to get vaccinated every year.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85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謝謝聆聽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91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根據國外文獻，流感疫苗之保護力因年齡或身體狀況不同而異，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平均約可達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30-80%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歲以上成人因確診流感而住院的保護力約有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41%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，入住加護病房的流感重症保護力則可達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82%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個月至未滿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歲兒童青少年族群接種流感疫苗之保護力與成人相仿。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此外，疫苗保護效果亦需視當年疫苗株與實際流行的病毒株型別是否相符，一般保護力會隨病毒型別差異加大而降低。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接種流感疫苗的保護效果如何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095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Why do I need a flu vaccine every year?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 person’s immune protection from vaccination </a:t>
            </a:r>
            <a:r>
              <a:rPr lang="en-US" altLang="zh-TW" b="1" dirty="0">
                <a:solidFill>
                  <a:srgbClr val="FF0000"/>
                </a:solidFill>
              </a:rPr>
              <a:t>declines over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Because </a:t>
            </a:r>
            <a:r>
              <a:rPr lang="en-US" altLang="zh-TW" b="1" dirty="0">
                <a:solidFill>
                  <a:srgbClr val="FF0000"/>
                </a:solidFill>
              </a:rPr>
              <a:t>flu viruses are constantly changing</a:t>
            </a:r>
            <a:r>
              <a:rPr lang="en-US" altLang="zh-TW" dirty="0"/>
              <a:t>, the composition of flu vaccines is reviewed annually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altLang="zh-TW" dirty="0"/>
              <a:t>vaccines are updated to protect against the viruses that research indicates will be most common during the upcoming flu season.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28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Flu vaccination can keep you from getting sick with flu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Flu vaccination </a:t>
            </a:r>
            <a:r>
              <a:rPr lang="en-US" altLang="zh-TW" b="1" dirty="0">
                <a:solidFill>
                  <a:srgbClr val="FF0000"/>
                </a:solidFill>
              </a:rPr>
              <a:t>prevents</a:t>
            </a:r>
            <a:r>
              <a:rPr lang="en-US" altLang="zh-TW" dirty="0"/>
              <a:t> millions of illnesses and flu-related doctor’s visits each year. </a:t>
            </a:r>
          </a:p>
          <a:p>
            <a:pPr lvl="1"/>
            <a:r>
              <a:rPr lang="en-US" altLang="zh-TW" dirty="0"/>
              <a:t>during 2019-2020 flu vaccination prevented </a:t>
            </a:r>
          </a:p>
          <a:p>
            <a:pPr lvl="2"/>
            <a:r>
              <a:rPr lang="en-US" altLang="zh-TW" dirty="0"/>
              <a:t>7.5 million influenza illnesses, </a:t>
            </a:r>
          </a:p>
          <a:p>
            <a:pPr lvl="2"/>
            <a:r>
              <a:rPr lang="en-US" altLang="zh-TW" dirty="0"/>
              <a:t>3.7 million influenza-associated medical visits, </a:t>
            </a:r>
          </a:p>
          <a:p>
            <a:pPr lvl="2"/>
            <a:r>
              <a:rPr lang="en-US" altLang="zh-TW" dirty="0"/>
              <a:t>105,000 influenza-associated hospitalizations,</a:t>
            </a:r>
          </a:p>
          <a:p>
            <a:pPr lvl="2"/>
            <a:r>
              <a:rPr lang="en-US" altLang="zh-TW" dirty="0"/>
              <a:t>6,300 influenza-associated deaths.</a:t>
            </a:r>
          </a:p>
          <a:p>
            <a:r>
              <a:rPr lang="en-US" altLang="zh-TW" dirty="0"/>
              <a:t>During seasons when flu vaccine viruses are similar to circulating flu viruses, </a:t>
            </a:r>
          </a:p>
          <a:p>
            <a:pPr lvl="1"/>
            <a:r>
              <a:rPr lang="en-US" altLang="zh-TW" dirty="0"/>
              <a:t>flu vaccine has been shown to </a:t>
            </a:r>
            <a:r>
              <a:rPr lang="en-US" altLang="zh-TW" b="1" dirty="0">
                <a:solidFill>
                  <a:srgbClr val="FF0000"/>
                </a:solidFill>
              </a:rPr>
              <a:t>reduce the risk </a:t>
            </a:r>
            <a:r>
              <a:rPr lang="en-US" altLang="zh-TW" dirty="0"/>
              <a:t>of having to go to the doctor with flu by </a:t>
            </a:r>
            <a:r>
              <a:rPr lang="en-US" altLang="zh-TW" b="1" dirty="0">
                <a:solidFill>
                  <a:srgbClr val="FF0000"/>
                </a:solidFill>
              </a:rPr>
              <a:t>40% to 60%.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9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Flu Vaccine </a:t>
            </a:r>
            <a:r>
              <a:rPr lang="en-US" altLang="zh-TW" sz="3200" dirty="0">
                <a:solidFill>
                  <a:srgbClr val="FF0000"/>
                </a:solidFill>
              </a:rPr>
              <a:t>Reduces Risk of Severe Illness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Flu vaccination among adults reduced the risk of being admitted to the hospital with flu </a:t>
            </a:r>
          </a:p>
          <a:p>
            <a:pPr lvl="1"/>
            <a:r>
              <a:rPr lang="en-US" altLang="zh-TW" dirty="0"/>
              <a:t>placed in </a:t>
            </a:r>
            <a:r>
              <a:rPr lang="en-US" altLang="zh-TW" dirty="0">
                <a:solidFill>
                  <a:srgbClr val="FF0000"/>
                </a:solidFill>
              </a:rPr>
              <a:t>a general ward bed </a:t>
            </a:r>
            <a:r>
              <a:rPr lang="en-US" altLang="zh-TW" dirty="0"/>
              <a:t>by </a:t>
            </a:r>
            <a:r>
              <a:rPr lang="en-US" altLang="zh-TW" dirty="0">
                <a:solidFill>
                  <a:srgbClr val="FF0000"/>
                </a:solidFill>
              </a:rPr>
              <a:t>37 percent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Flu vaccination was even more effective in preventing the most severe forms of flu </a:t>
            </a:r>
          </a:p>
          <a:p>
            <a:pPr lvl="1"/>
            <a:r>
              <a:rPr lang="en-US" altLang="zh-TW" dirty="0"/>
              <a:t>reduced the risk of being admitted to </a:t>
            </a:r>
            <a:r>
              <a:rPr lang="en-US" altLang="zh-TW" dirty="0">
                <a:solidFill>
                  <a:srgbClr val="FF0000"/>
                </a:solidFill>
              </a:rPr>
              <a:t>an ICU </a:t>
            </a:r>
            <a:r>
              <a:rPr lang="en-US" altLang="zh-TW" dirty="0"/>
              <a:t>with flu by </a:t>
            </a:r>
            <a:r>
              <a:rPr lang="en-US" altLang="zh-TW" dirty="0">
                <a:solidFill>
                  <a:srgbClr val="FF0000"/>
                </a:solidFill>
              </a:rPr>
              <a:t>82 percent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162880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study was conducted over four flu seasons from 2012 to 2015 and found that flu vaccination prevented severe disease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478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Flu vaccines prevented influenza-associated ICU admissions</a:t>
            </a:r>
            <a:br>
              <a:rPr lang="en-US" altLang="zh-TW" sz="2400" dirty="0"/>
            </a:br>
            <a:r>
              <a:rPr lang="en-US" altLang="zh-TW" sz="2400" b="1" dirty="0">
                <a:solidFill>
                  <a:srgbClr val="FF0000"/>
                </a:solidFill>
              </a:rPr>
              <a:t>Have higher effectiveness in ICU </a:t>
            </a:r>
            <a:r>
              <a:rPr lang="en-US" altLang="zh-TW" sz="2400" dirty="0"/>
              <a:t>than GW hospital settings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Influenza vaccine effectiveness for GW patients was 41% (95% CI = 29–51%)</a:t>
            </a:r>
          </a:p>
          <a:p>
            <a:r>
              <a:rPr lang="en-US" altLang="zh-TW" dirty="0"/>
              <a:t>Influenza vaccine effectiveness for ICU patients was </a:t>
            </a:r>
            <a:r>
              <a:rPr lang="en-US" altLang="zh-TW" b="1" dirty="0">
                <a:solidFill>
                  <a:srgbClr val="FF0000"/>
                </a:solidFill>
              </a:rPr>
              <a:t>86%</a:t>
            </a:r>
            <a:r>
              <a:rPr lang="en-US" altLang="zh-TW" dirty="0"/>
              <a:t> (95% CI = 54–96%) </a:t>
            </a:r>
          </a:p>
          <a:p>
            <a:endParaRPr lang="en-US" altLang="zh-TW" dirty="0"/>
          </a:p>
          <a:p>
            <a:r>
              <a:rPr lang="en-US" altLang="zh-TW" dirty="0"/>
              <a:t>In the propensity adjusted models, for all estimated seasons, influenza virus (sub)types, with or without chronic medical conditions, and by age group (&lt;65 vs. 65 years)</a:t>
            </a:r>
          </a:p>
          <a:p>
            <a:pPr lvl="1"/>
            <a:r>
              <a:rPr lang="en-US" altLang="zh-TW" dirty="0"/>
              <a:t>influenza vaccine effectiveness point estimates for ICU patients were &gt; 70% (range = 73–95%) and consistently higher than influenza vaccine effectiveness point estimates among GW patients (range = 14–66%)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35696" y="6462628"/>
            <a:ext cx="73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Vaccine, 18 September 2018, Pages 5916-5925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30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Flu vaccination with</a:t>
            </a:r>
            <a:r>
              <a:rPr lang="zh-TW" altLang="en-US" sz="3200" dirty="0"/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26% reduction </a:t>
            </a:r>
            <a:r>
              <a:rPr lang="en-US" altLang="zh-TW" sz="3200" dirty="0"/>
              <a:t>in odds of </a:t>
            </a:r>
            <a:r>
              <a:rPr lang="en-US" altLang="zh-TW" sz="3200" b="1" dirty="0">
                <a:solidFill>
                  <a:srgbClr val="FF0000"/>
                </a:solidFill>
              </a:rPr>
              <a:t>ICU admission </a:t>
            </a:r>
            <a:r>
              <a:rPr lang="en-US" altLang="zh-TW" sz="3200" dirty="0"/>
              <a:t>among adults</a:t>
            </a:r>
            <a:endParaRPr lang="zh-TW" altLang="en-US" sz="3200" dirty="0"/>
          </a:p>
        </p:txBody>
      </p:sp>
      <p:pic>
        <p:nvPicPr>
          <p:cNvPr id="2050" name="Picture 2" descr="C:\Users\mediadm1.PNTNAD\Desktop\Screenshot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020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292080" y="64886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Vaccine 39 (2021) 3678–3695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38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Vaccinated patients had </a:t>
            </a:r>
            <a:r>
              <a:rPr lang="en-US" altLang="zh-TW" sz="3200" b="1" dirty="0">
                <a:solidFill>
                  <a:srgbClr val="FF0000"/>
                </a:solidFill>
              </a:rPr>
              <a:t>31% reduced risk of death </a:t>
            </a:r>
            <a:r>
              <a:rPr lang="en-US" altLang="zh-TW" sz="3200" dirty="0"/>
              <a:t>compared with unvaccinated patients</a:t>
            </a:r>
            <a:endParaRPr lang="zh-TW" altLang="en-US" sz="3200" dirty="0"/>
          </a:p>
        </p:txBody>
      </p:sp>
      <p:pic>
        <p:nvPicPr>
          <p:cNvPr id="3074" name="Picture 2" descr="C:\Users\mediadm1.PNTNAD\Desktop\Screenshot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37858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92080" y="64691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/>
              <a:t>Vaccine 39 (2021) 3678–3695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9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2295</Words>
  <Application>Microsoft Office PowerPoint</Application>
  <PresentationFormat>如螢幕大小 (4:3)</PresentationFormat>
  <Paragraphs>141</Paragraphs>
  <Slides>35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Office 佈景主題</vt:lpstr>
      <vt:lpstr>流感疫苗</vt:lpstr>
      <vt:lpstr>A yearly flu vaccine as the first and most important step in protecting against flu viruses</vt:lpstr>
      <vt:lpstr>Why should people get vaccinated against flu?</vt:lpstr>
      <vt:lpstr>Why do I need a flu vaccine every year?</vt:lpstr>
      <vt:lpstr>Flu vaccination can keep you from getting sick with flu</vt:lpstr>
      <vt:lpstr>Flu Vaccine Reduces Risk of Severe Illness</vt:lpstr>
      <vt:lpstr>Flu vaccines prevented influenza-associated ICU admissions Have higher effectiveness in ICU than GW hospital settings</vt:lpstr>
      <vt:lpstr>Flu vaccination with 26% reduction in odds of ICU admission among adults</vt:lpstr>
      <vt:lpstr>Vaccinated patients had 31% reduced risk of death compared with unvaccinated patients</vt:lpstr>
      <vt:lpstr>PowerPoint 簡報</vt:lpstr>
      <vt:lpstr>PowerPoint 簡報</vt:lpstr>
      <vt:lpstr>Who Should Vaccinate?</vt:lpstr>
      <vt:lpstr>110 年度流感疫苗接種計畫各類實施對象</vt:lpstr>
      <vt:lpstr>How Influenza Vaccines Are Made</vt:lpstr>
      <vt:lpstr>PowerPoint 簡報</vt:lpstr>
      <vt:lpstr>Different Types of Flu Vaccines</vt:lpstr>
      <vt:lpstr>Live Attenuated Influenza Vaccine  (The Nasal Spray Flu Vaccine)</vt:lpstr>
      <vt:lpstr>Who should not get the nasal spray flu vaccine</vt:lpstr>
      <vt:lpstr>Quadrivalent Influenza Vaccine</vt:lpstr>
      <vt:lpstr>Fluzone High-Dose Seasonal Influenza Vaccine</vt:lpstr>
      <vt:lpstr>Fluzone High-Dose Seasonal Influenza Vaccine</vt:lpstr>
      <vt:lpstr>Adjuvanted Flu Vaccine</vt:lpstr>
      <vt:lpstr>Cell-Based Flu Vaccines</vt:lpstr>
      <vt:lpstr>Recombinant Influenza Vaccine</vt:lpstr>
      <vt:lpstr>Flu Vaccination by Jet Injector</vt:lpstr>
      <vt:lpstr>Are any of the available flu vaccines recommended over others?</vt:lpstr>
      <vt:lpstr>流感疫苗安全嗎? 會有什麼副作用 ?</vt:lpstr>
      <vt:lpstr>哪些人不適合接種流感疫苗?</vt:lpstr>
      <vt:lpstr>對雞蛋/蛋的蛋白質過敏者 是否可接種流感疫苗 ?</vt:lpstr>
      <vt:lpstr>接種流感疫苗有哪些注意事項 ?</vt:lpstr>
      <vt:lpstr>流感疫苗接種後注意事項 ?</vt:lpstr>
      <vt:lpstr>流感疫苗可否與其他疫苗或COVID-19疫苗同時接種?</vt:lpstr>
      <vt:lpstr>Conclusion </vt:lpstr>
      <vt:lpstr>謝謝聆聽</vt:lpstr>
      <vt:lpstr>接種流感疫苗的保護效果如何?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流感疫苗</dc:title>
  <dc:creator>內科辦公室醫師</dc:creator>
  <cp:lastModifiedBy>user</cp:lastModifiedBy>
  <cp:revision>102</cp:revision>
  <dcterms:created xsi:type="dcterms:W3CDTF">2022-06-08T09:37:47Z</dcterms:created>
  <dcterms:modified xsi:type="dcterms:W3CDTF">2022-06-11T02:53:06Z</dcterms:modified>
</cp:coreProperties>
</file>